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9"/>
  </p:notesMasterIdLst>
  <p:handoutMasterIdLst>
    <p:handoutMasterId r:id="rId20"/>
  </p:handoutMasterIdLst>
  <p:sldIdLst>
    <p:sldId id="256" r:id="rId5"/>
    <p:sldId id="276" r:id="rId6"/>
    <p:sldId id="277" r:id="rId7"/>
    <p:sldId id="278" r:id="rId8"/>
    <p:sldId id="279" r:id="rId9"/>
    <p:sldId id="291" r:id="rId10"/>
    <p:sldId id="288" r:id="rId11"/>
    <p:sldId id="289" r:id="rId12"/>
    <p:sldId id="290" r:id="rId13"/>
    <p:sldId id="280" r:id="rId14"/>
    <p:sldId id="281" r:id="rId15"/>
    <p:sldId id="283" r:id="rId16"/>
    <p:sldId id="292" r:id="rId17"/>
    <p:sldId id="28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52" autoAdjust="0"/>
  </p:normalViewPr>
  <p:slideViewPr>
    <p:cSldViewPr snapToGrid="0" showGuides="1">
      <p:cViewPr varScale="1">
        <p:scale>
          <a:sx n="86" d="100"/>
          <a:sy n="86" d="100"/>
        </p:scale>
        <p:origin x="562" y="62"/>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10/15/2019</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10/15/2019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a:t>
            </a:fld>
            <a:endParaRPr lang="en-US" dirty="0"/>
          </a:p>
        </p:txBody>
      </p:sp>
    </p:spTree>
    <p:extLst>
      <p:ext uri="{BB962C8B-B14F-4D97-AF65-F5344CB8AC3E}">
        <p14:creationId xmlns:p14="http://schemas.microsoft.com/office/powerpoint/2010/main" val="2268654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a:t>
            </a:fld>
            <a:endParaRPr lang="en-US" dirty="0"/>
          </a:p>
        </p:txBody>
      </p:sp>
    </p:spTree>
    <p:extLst>
      <p:ext uri="{BB962C8B-B14F-4D97-AF65-F5344CB8AC3E}">
        <p14:creationId xmlns:p14="http://schemas.microsoft.com/office/powerpoint/2010/main" val="2200471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4</a:t>
            </a:fld>
            <a:endParaRPr lang="en-US" dirty="0"/>
          </a:p>
        </p:txBody>
      </p:sp>
    </p:spTree>
    <p:extLst>
      <p:ext uri="{BB962C8B-B14F-4D97-AF65-F5344CB8AC3E}">
        <p14:creationId xmlns:p14="http://schemas.microsoft.com/office/powerpoint/2010/main" val="1772151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5</a:t>
            </a:fld>
            <a:endParaRPr lang="en-US" dirty="0"/>
          </a:p>
        </p:txBody>
      </p:sp>
    </p:spTree>
    <p:extLst>
      <p:ext uri="{BB962C8B-B14F-4D97-AF65-F5344CB8AC3E}">
        <p14:creationId xmlns:p14="http://schemas.microsoft.com/office/powerpoint/2010/main" val="1171546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10</a:t>
            </a:fld>
            <a:endParaRPr lang="en-US" dirty="0"/>
          </a:p>
        </p:txBody>
      </p:sp>
    </p:spTree>
    <p:extLst>
      <p:ext uri="{BB962C8B-B14F-4D97-AF65-F5344CB8AC3E}">
        <p14:creationId xmlns:p14="http://schemas.microsoft.com/office/powerpoint/2010/main" val="37285692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11</a:t>
            </a:fld>
            <a:endParaRPr lang="en-US" dirty="0"/>
          </a:p>
        </p:txBody>
      </p:sp>
    </p:spTree>
    <p:extLst>
      <p:ext uri="{BB962C8B-B14F-4D97-AF65-F5344CB8AC3E}">
        <p14:creationId xmlns:p14="http://schemas.microsoft.com/office/powerpoint/2010/main" val="12792947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12</a:t>
            </a:fld>
            <a:endParaRPr lang="en-US" dirty="0"/>
          </a:p>
        </p:txBody>
      </p:sp>
    </p:spTree>
    <p:extLst>
      <p:ext uri="{BB962C8B-B14F-4D97-AF65-F5344CB8AC3E}">
        <p14:creationId xmlns:p14="http://schemas.microsoft.com/office/powerpoint/2010/main" val="20660310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14</a:t>
            </a:fld>
            <a:endParaRPr lang="en-US" dirty="0"/>
          </a:p>
        </p:txBody>
      </p:sp>
    </p:spTree>
    <p:extLst>
      <p:ext uri="{BB962C8B-B14F-4D97-AF65-F5344CB8AC3E}">
        <p14:creationId xmlns:p14="http://schemas.microsoft.com/office/powerpoint/2010/main" val="396791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10/15/2019</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10/15/2019</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10/15/2019</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10/15/2019</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10/15/2019</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10/15/2019</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10/15/2019</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10/15/2019</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10/15/2019</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10/15/2019</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10/15/2019</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10/15/2019</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1524000" y="3061466"/>
            <a:ext cx="9144000" cy="3046988"/>
          </a:xfrm>
        </p:spPr>
        <p:txBody>
          <a:bodyPr lIns="0" tIns="0" rIns="0" bIns="0" anchor="t">
            <a:spAutoFit/>
          </a:bodyPr>
          <a:lstStyle/>
          <a:p>
            <a:r>
              <a:rPr lang="en-US" b="1" dirty="0">
                <a:solidFill>
                  <a:schemeClr val="bg1"/>
                </a:solidFill>
              </a:rPr>
              <a:t>Helping Tourist’s &amp; Increasing Tourism in Chennai</a:t>
            </a:r>
            <a:br>
              <a:rPr lang="en-US" dirty="0">
                <a:solidFill>
                  <a:schemeClr val="bg1"/>
                </a:solidFill>
              </a:rPr>
            </a:br>
            <a:r>
              <a:rPr lang="en-US" sz="4000" dirty="0">
                <a:solidFill>
                  <a:schemeClr val="accent4"/>
                </a:solidFill>
              </a:rPr>
              <a:t>Presentation</a:t>
            </a:r>
            <a:endParaRPr lang="en-US" dirty="0">
              <a:solidFill>
                <a:schemeClr val="accent4"/>
              </a:solidFill>
            </a:endParaRPr>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val="1"/>
              </a:ext>
            </a:extLst>
          </p:cNvPr>
          <p:cNvSpPr/>
          <p:nvPr/>
        </p:nvSpPr>
        <p:spPr>
          <a:xfrm>
            <a:off x="4792319" y="-608242"/>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val="1"/>
              </a:ext>
            </a:extLst>
          </p:cNvPr>
          <p:cNvSpPr/>
          <p:nvPr/>
        </p:nvSpPr>
        <p:spPr>
          <a:xfrm>
            <a:off x="4325258" y="-1770743"/>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descr="Icon of chart. ">
            <a:extLst>
              <a:ext uri="{FF2B5EF4-FFF2-40B4-BE49-F238E27FC236}">
                <a16:creationId xmlns:a16="http://schemas.microsoft.com/office/drawing/2014/main" id="{B95DF07A-CE7E-4D89-9AA0-25F4FFF3B9C7}"/>
              </a:ext>
            </a:extLst>
          </p:cNvPr>
          <p:cNvGrpSpPr/>
          <p:nvPr/>
        </p:nvGrpSpPr>
        <p:grpSpPr>
          <a:xfrm>
            <a:off x="5851021" y="2206886"/>
            <a:ext cx="489958" cy="492680"/>
            <a:chOff x="2025650" y="4786313"/>
            <a:chExt cx="285750" cy="287338"/>
          </a:xfrm>
          <a:solidFill>
            <a:schemeClr val="bg1"/>
          </a:solidFill>
        </p:grpSpPr>
        <p:sp>
          <p:nvSpPr>
            <p:cNvPr id="8" name="Freeform 565">
              <a:extLst>
                <a:ext uri="{FF2B5EF4-FFF2-40B4-BE49-F238E27FC236}">
                  <a16:creationId xmlns:a16="http://schemas.microsoft.com/office/drawing/2014/main" id="{548FC78B-EF83-4185-A63D-1A5A85640B62}"/>
                </a:ext>
              </a:extLst>
            </p:cNvPr>
            <p:cNvSpPr>
              <a:spLocks noEditPoints="1"/>
            </p:cNvSpPr>
            <p:nvPr/>
          </p:nvSpPr>
          <p:spPr bwMode="auto">
            <a:xfrm>
              <a:off x="2025650" y="4786313"/>
              <a:ext cx="285750" cy="287338"/>
            </a:xfrm>
            <a:custGeom>
              <a:avLst/>
              <a:gdLst>
                <a:gd name="T0" fmla="*/ 812 w 903"/>
                <a:gd name="T1" fmla="*/ 500 h 903"/>
                <a:gd name="T2" fmla="*/ 810 w 903"/>
                <a:gd name="T3" fmla="*/ 505 h 903"/>
                <a:gd name="T4" fmla="*/ 806 w 903"/>
                <a:gd name="T5" fmla="*/ 509 h 903"/>
                <a:gd name="T6" fmla="*/ 800 w 903"/>
                <a:gd name="T7" fmla="*/ 511 h 903"/>
                <a:gd name="T8" fmla="*/ 105 w 903"/>
                <a:gd name="T9" fmla="*/ 511 h 903"/>
                <a:gd name="T10" fmla="*/ 99 w 903"/>
                <a:gd name="T11" fmla="*/ 510 h 903"/>
                <a:gd name="T12" fmla="*/ 95 w 903"/>
                <a:gd name="T13" fmla="*/ 507 h 903"/>
                <a:gd name="T14" fmla="*/ 92 w 903"/>
                <a:gd name="T15" fmla="*/ 502 h 903"/>
                <a:gd name="T16" fmla="*/ 90 w 903"/>
                <a:gd name="T17" fmla="*/ 496 h 903"/>
                <a:gd name="T18" fmla="*/ 90 w 903"/>
                <a:gd name="T19" fmla="*/ 105 h 903"/>
                <a:gd name="T20" fmla="*/ 92 w 903"/>
                <a:gd name="T21" fmla="*/ 100 h 903"/>
                <a:gd name="T22" fmla="*/ 95 w 903"/>
                <a:gd name="T23" fmla="*/ 94 h 903"/>
                <a:gd name="T24" fmla="*/ 99 w 903"/>
                <a:gd name="T25" fmla="*/ 91 h 903"/>
                <a:gd name="T26" fmla="*/ 105 w 903"/>
                <a:gd name="T27" fmla="*/ 90 h 903"/>
                <a:gd name="T28" fmla="*/ 800 w 903"/>
                <a:gd name="T29" fmla="*/ 90 h 903"/>
                <a:gd name="T30" fmla="*/ 806 w 903"/>
                <a:gd name="T31" fmla="*/ 92 h 903"/>
                <a:gd name="T32" fmla="*/ 810 w 903"/>
                <a:gd name="T33" fmla="*/ 96 h 903"/>
                <a:gd name="T34" fmla="*/ 812 w 903"/>
                <a:gd name="T35" fmla="*/ 102 h 903"/>
                <a:gd name="T36" fmla="*/ 813 w 903"/>
                <a:gd name="T37" fmla="*/ 496 h 903"/>
                <a:gd name="T38" fmla="*/ 15 w 903"/>
                <a:gd name="T39" fmla="*/ 0 h 903"/>
                <a:gd name="T40" fmla="*/ 9 w 903"/>
                <a:gd name="T41" fmla="*/ 1 h 903"/>
                <a:gd name="T42" fmla="*/ 5 w 903"/>
                <a:gd name="T43" fmla="*/ 4 h 903"/>
                <a:gd name="T44" fmla="*/ 1 w 903"/>
                <a:gd name="T45" fmla="*/ 8 h 903"/>
                <a:gd name="T46" fmla="*/ 0 w 903"/>
                <a:gd name="T47" fmla="*/ 15 h 903"/>
                <a:gd name="T48" fmla="*/ 0 w 903"/>
                <a:gd name="T49" fmla="*/ 590 h 903"/>
                <a:gd name="T50" fmla="*/ 2 w 903"/>
                <a:gd name="T51" fmla="*/ 595 h 903"/>
                <a:gd name="T52" fmla="*/ 7 w 903"/>
                <a:gd name="T53" fmla="*/ 599 h 903"/>
                <a:gd name="T54" fmla="*/ 12 w 903"/>
                <a:gd name="T55" fmla="*/ 602 h 903"/>
                <a:gd name="T56" fmla="*/ 437 w 903"/>
                <a:gd name="T57" fmla="*/ 602 h 903"/>
                <a:gd name="T58" fmla="*/ 260 w 903"/>
                <a:gd name="T59" fmla="*/ 877 h 903"/>
                <a:gd name="T60" fmla="*/ 257 w 903"/>
                <a:gd name="T61" fmla="*/ 883 h 903"/>
                <a:gd name="T62" fmla="*/ 256 w 903"/>
                <a:gd name="T63" fmla="*/ 888 h 903"/>
                <a:gd name="T64" fmla="*/ 257 w 903"/>
                <a:gd name="T65" fmla="*/ 893 h 903"/>
                <a:gd name="T66" fmla="*/ 260 w 903"/>
                <a:gd name="T67" fmla="*/ 899 h 903"/>
                <a:gd name="T68" fmla="*/ 265 w 903"/>
                <a:gd name="T69" fmla="*/ 902 h 903"/>
                <a:gd name="T70" fmla="*/ 271 w 903"/>
                <a:gd name="T71" fmla="*/ 903 h 903"/>
                <a:gd name="T72" fmla="*/ 277 w 903"/>
                <a:gd name="T73" fmla="*/ 902 h 903"/>
                <a:gd name="T74" fmla="*/ 281 w 903"/>
                <a:gd name="T75" fmla="*/ 899 h 903"/>
                <a:gd name="T76" fmla="*/ 621 w 903"/>
                <a:gd name="T77" fmla="*/ 899 h 903"/>
                <a:gd name="T78" fmla="*/ 627 w 903"/>
                <a:gd name="T79" fmla="*/ 902 h 903"/>
                <a:gd name="T80" fmla="*/ 632 w 903"/>
                <a:gd name="T81" fmla="*/ 903 h 903"/>
                <a:gd name="T82" fmla="*/ 637 w 903"/>
                <a:gd name="T83" fmla="*/ 902 h 903"/>
                <a:gd name="T84" fmla="*/ 643 w 903"/>
                <a:gd name="T85" fmla="*/ 899 h 903"/>
                <a:gd name="T86" fmla="*/ 646 w 903"/>
                <a:gd name="T87" fmla="*/ 893 h 903"/>
                <a:gd name="T88" fmla="*/ 647 w 903"/>
                <a:gd name="T89" fmla="*/ 888 h 903"/>
                <a:gd name="T90" fmla="*/ 646 w 903"/>
                <a:gd name="T91" fmla="*/ 883 h 903"/>
                <a:gd name="T92" fmla="*/ 643 w 903"/>
                <a:gd name="T93" fmla="*/ 877 h 903"/>
                <a:gd name="T94" fmla="*/ 467 w 903"/>
                <a:gd name="T95" fmla="*/ 602 h 903"/>
                <a:gd name="T96" fmla="*/ 892 w 903"/>
                <a:gd name="T97" fmla="*/ 602 h 903"/>
                <a:gd name="T98" fmla="*/ 897 w 903"/>
                <a:gd name="T99" fmla="*/ 599 h 903"/>
                <a:gd name="T100" fmla="*/ 900 w 903"/>
                <a:gd name="T101" fmla="*/ 595 h 903"/>
                <a:gd name="T102" fmla="*/ 902 w 903"/>
                <a:gd name="T103" fmla="*/ 590 h 903"/>
                <a:gd name="T104" fmla="*/ 903 w 903"/>
                <a:gd name="T105" fmla="*/ 15 h 903"/>
                <a:gd name="T106" fmla="*/ 902 w 903"/>
                <a:gd name="T107" fmla="*/ 8 h 903"/>
                <a:gd name="T108" fmla="*/ 899 w 903"/>
                <a:gd name="T109" fmla="*/ 4 h 903"/>
                <a:gd name="T110" fmla="*/ 894 w 903"/>
                <a:gd name="T111" fmla="*/ 1 h 903"/>
                <a:gd name="T112" fmla="*/ 888 w 903"/>
                <a:gd name="T11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903">
                  <a:moveTo>
                    <a:pt x="813" y="496"/>
                  </a:moveTo>
                  <a:lnTo>
                    <a:pt x="812" y="500"/>
                  </a:lnTo>
                  <a:lnTo>
                    <a:pt x="811" y="502"/>
                  </a:lnTo>
                  <a:lnTo>
                    <a:pt x="810" y="505"/>
                  </a:lnTo>
                  <a:lnTo>
                    <a:pt x="808" y="507"/>
                  </a:lnTo>
                  <a:lnTo>
                    <a:pt x="806" y="509"/>
                  </a:lnTo>
                  <a:lnTo>
                    <a:pt x="804" y="510"/>
                  </a:lnTo>
                  <a:lnTo>
                    <a:pt x="800" y="511"/>
                  </a:lnTo>
                  <a:lnTo>
                    <a:pt x="797" y="511"/>
                  </a:lnTo>
                  <a:lnTo>
                    <a:pt x="105" y="511"/>
                  </a:lnTo>
                  <a:lnTo>
                    <a:pt x="102" y="511"/>
                  </a:lnTo>
                  <a:lnTo>
                    <a:pt x="99" y="510"/>
                  </a:lnTo>
                  <a:lnTo>
                    <a:pt x="97" y="509"/>
                  </a:lnTo>
                  <a:lnTo>
                    <a:pt x="95" y="507"/>
                  </a:lnTo>
                  <a:lnTo>
                    <a:pt x="93" y="505"/>
                  </a:lnTo>
                  <a:lnTo>
                    <a:pt x="92" y="502"/>
                  </a:lnTo>
                  <a:lnTo>
                    <a:pt x="90" y="500"/>
                  </a:lnTo>
                  <a:lnTo>
                    <a:pt x="90" y="496"/>
                  </a:lnTo>
                  <a:lnTo>
                    <a:pt x="90" y="316"/>
                  </a:lnTo>
                  <a:lnTo>
                    <a:pt x="90" y="105"/>
                  </a:lnTo>
                  <a:lnTo>
                    <a:pt x="90" y="102"/>
                  </a:lnTo>
                  <a:lnTo>
                    <a:pt x="92" y="100"/>
                  </a:lnTo>
                  <a:lnTo>
                    <a:pt x="93" y="96"/>
                  </a:lnTo>
                  <a:lnTo>
                    <a:pt x="95" y="94"/>
                  </a:lnTo>
                  <a:lnTo>
                    <a:pt x="97" y="92"/>
                  </a:lnTo>
                  <a:lnTo>
                    <a:pt x="99" y="91"/>
                  </a:lnTo>
                  <a:lnTo>
                    <a:pt x="102" y="90"/>
                  </a:lnTo>
                  <a:lnTo>
                    <a:pt x="105" y="90"/>
                  </a:lnTo>
                  <a:lnTo>
                    <a:pt x="798" y="90"/>
                  </a:lnTo>
                  <a:lnTo>
                    <a:pt x="800" y="90"/>
                  </a:lnTo>
                  <a:lnTo>
                    <a:pt x="804" y="91"/>
                  </a:lnTo>
                  <a:lnTo>
                    <a:pt x="806" y="92"/>
                  </a:lnTo>
                  <a:lnTo>
                    <a:pt x="808" y="94"/>
                  </a:lnTo>
                  <a:lnTo>
                    <a:pt x="810" y="96"/>
                  </a:lnTo>
                  <a:lnTo>
                    <a:pt x="811" y="100"/>
                  </a:lnTo>
                  <a:lnTo>
                    <a:pt x="812" y="102"/>
                  </a:lnTo>
                  <a:lnTo>
                    <a:pt x="813" y="105"/>
                  </a:lnTo>
                  <a:lnTo>
                    <a:pt x="813" y="496"/>
                  </a:lnTo>
                  <a:close/>
                  <a:moveTo>
                    <a:pt x="888" y="0"/>
                  </a:moveTo>
                  <a:lnTo>
                    <a:pt x="15" y="0"/>
                  </a:lnTo>
                  <a:lnTo>
                    <a:pt x="12" y="0"/>
                  </a:lnTo>
                  <a:lnTo>
                    <a:pt x="9" y="1"/>
                  </a:lnTo>
                  <a:lnTo>
                    <a:pt x="7" y="2"/>
                  </a:lnTo>
                  <a:lnTo>
                    <a:pt x="5" y="4"/>
                  </a:lnTo>
                  <a:lnTo>
                    <a:pt x="2" y="6"/>
                  </a:lnTo>
                  <a:lnTo>
                    <a:pt x="1" y="8"/>
                  </a:lnTo>
                  <a:lnTo>
                    <a:pt x="0" y="12"/>
                  </a:lnTo>
                  <a:lnTo>
                    <a:pt x="0" y="15"/>
                  </a:lnTo>
                  <a:lnTo>
                    <a:pt x="0" y="587"/>
                  </a:lnTo>
                  <a:lnTo>
                    <a:pt x="0" y="590"/>
                  </a:lnTo>
                  <a:lnTo>
                    <a:pt x="1" y="593"/>
                  </a:lnTo>
                  <a:lnTo>
                    <a:pt x="2" y="595"/>
                  </a:lnTo>
                  <a:lnTo>
                    <a:pt x="5" y="597"/>
                  </a:lnTo>
                  <a:lnTo>
                    <a:pt x="7" y="599"/>
                  </a:lnTo>
                  <a:lnTo>
                    <a:pt x="9" y="601"/>
                  </a:lnTo>
                  <a:lnTo>
                    <a:pt x="12" y="602"/>
                  </a:lnTo>
                  <a:lnTo>
                    <a:pt x="15" y="602"/>
                  </a:lnTo>
                  <a:lnTo>
                    <a:pt x="437" y="602"/>
                  </a:lnTo>
                  <a:lnTo>
                    <a:pt x="437" y="701"/>
                  </a:lnTo>
                  <a:lnTo>
                    <a:pt x="260" y="877"/>
                  </a:lnTo>
                  <a:lnTo>
                    <a:pt x="259" y="879"/>
                  </a:lnTo>
                  <a:lnTo>
                    <a:pt x="257" y="883"/>
                  </a:lnTo>
                  <a:lnTo>
                    <a:pt x="256" y="885"/>
                  </a:lnTo>
                  <a:lnTo>
                    <a:pt x="256" y="888"/>
                  </a:lnTo>
                  <a:lnTo>
                    <a:pt x="256" y="891"/>
                  </a:lnTo>
                  <a:lnTo>
                    <a:pt x="257" y="893"/>
                  </a:lnTo>
                  <a:lnTo>
                    <a:pt x="259" y="897"/>
                  </a:lnTo>
                  <a:lnTo>
                    <a:pt x="260" y="899"/>
                  </a:lnTo>
                  <a:lnTo>
                    <a:pt x="263" y="901"/>
                  </a:lnTo>
                  <a:lnTo>
                    <a:pt x="265" y="902"/>
                  </a:lnTo>
                  <a:lnTo>
                    <a:pt x="268" y="903"/>
                  </a:lnTo>
                  <a:lnTo>
                    <a:pt x="271" y="903"/>
                  </a:lnTo>
                  <a:lnTo>
                    <a:pt x="274" y="903"/>
                  </a:lnTo>
                  <a:lnTo>
                    <a:pt x="277" y="902"/>
                  </a:lnTo>
                  <a:lnTo>
                    <a:pt x="279" y="901"/>
                  </a:lnTo>
                  <a:lnTo>
                    <a:pt x="281" y="899"/>
                  </a:lnTo>
                  <a:lnTo>
                    <a:pt x="452" y="728"/>
                  </a:lnTo>
                  <a:lnTo>
                    <a:pt x="621" y="899"/>
                  </a:lnTo>
                  <a:lnTo>
                    <a:pt x="623" y="901"/>
                  </a:lnTo>
                  <a:lnTo>
                    <a:pt x="627" y="902"/>
                  </a:lnTo>
                  <a:lnTo>
                    <a:pt x="629" y="903"/>
                  </a:lnTo>
                  <a:lnTo>
                    <a:pt x="632" y="903"/>
                  </a:lnTo>
                  <a:lnTo>
                    <a:pt x="635" y="903"/>
                  </a:lnTo>
                  <a:lnTo>
                    <a:pt x="637" y="902"/>
                  </a:lnTo>
                  <a:lnTo>
                    <a:pt x="641" y="901"/>
                  </a:lnTo>
                  <a:lnTo>
                    <a:pt x="643" y="899"/>
                  </a:lnTo>
                  <a:lnTo>
                    <a:pt x="645" y="897"/>
                  </a:lnTo>
                  <a:lnTo>
                    <a:pt x="646" y="893"/>
                  </a:lnTo>
                  <a:lnTo>
                    <a:pt x="647" y="891"/>
                  </a:lnTo>
                  <a:lnTo>
                    <a:pt x="647" y="888"/>
                  </a:lnTo>
                  <a:lnTo>
                    <a:pt x="647" y="885"/>
                  </a:lnTo>
                  <a:lnTo>
                    <a:pt x="646" y="883"/>
                  </a:lnTo>
                  <a:lnTo>
                    <a:pt x="645" y="879"/>
                  </a:lnTo>
                  <a:lnTo>
                    <a:pt x="643" y="877"/>
                  </a:lnTo>
                  <a:lnTo>
                    <a:pt x="467" y="701"/>
                  </a:lnTo>
                  <a:lnTo>
                    <a:pt x="467" y="602"/>
                  </a:lnTo>
                  <a:lnTo>
                    <a:pt x="888" y="602"/>
                  </a:lnTo>
                  <a:lnTo>
                    <a:pt x="892" y="602"/>
                  </a:lnTo>
                  <a:lnTo>
                    <a:pt x="894" y="601"/>
                  </a:lnTo>
                  <a:lnTo>
                    <a:pt x="897" y="599"/>
                  </a:lnTo>
                  <a:lnTo>
                    <a:pt x="899" y="597"/>
                  </a:lnTo>
                  <a:lnTo>
                    <a:pt x="900" y="595"/>
                  </a:lnTo>
                  <a:lnTo>
                    <a:pt x="902" y="593"/>
                  </a:lnTo>
                  <a:lnTo>
                    <a:pt x="902" y="590"/>
                  </a:lnTo>
                  <a:lnTo>
                    <a:pt x="903" y="587"/>
                  </a:lnTo>
                  <a:lnTo>
                    <a:pt x="903" y="15"/>
                  </a:lnTo>
                  <a:lnTo>
                    <a:pt x="902" y="12"/>
                  </a:lnTo>
                  <a:lnTo>
                    <a:pt x="902" y="8"/>
                  </a:lnTo>
                  <a:lnTo>
                    <a:pt x="900" y="6"/>
                  </a:lnTo>
                  <a:lnTo>
                    <a:pt x="899" y="4"/>
                  </a:lnTo>
                  <a:lnTo>
                    <a:pt x="897" y="2"/>
                  </a:lnTo>
                  <a:lnTo>
                    <a:pt x="894" y="1"/>
                  </a:lnTo>
                  <a:lnTo>
                    <a:pt x="892" y="0"/>
                  </a:lnTo>
                  <a:lnTo>
                    <a:pt x="8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566">
              <a:extLst>
                <a:ext uri="{FF2B5EF4-FFF2-40B4-BE49-F238E27FC236}">
                  <a16:creationId xmlns:a16="http://schemas.microsoft.com/office/drawing/2014/main" id="{B7B50F87-A3AA-4FB6-9692-24BF5512FC5B}"/>
                </a:ext>
              </a:extLst>
            </p:cNvPr>
            <p:cNvSpPr>
              <a:spLocks/>
            </p:cNvSpPr>
            <p:nvPr/>
          </p:nvSpPr>
          <p:spPr bwMode="auto">
            <a:xfrm>
              <a:off x="2054225" y="4843463"/>
              <a:ext cx="200025" cy="73025"/>
            </a:xfrm>
            <a:custGeom>
              <a:avLst/>
              <a:gdLst>
                <a:gd name="T0" fmla="*/ 151 w 632"/>
                <a:gd name="T1" fmla="*/ 151 h 226"/>
                <a:gd name="T2" fmla="*/ 157 w 632"/>
                <a:gd name="T3" fmla="*/ 149 h 226"/>
                <a:gd name="T4" fmla="*/ 161 w 632"/>
                <a:gd name="T5" fmla="*/ 146 h 226"/>
                <a:gd name="T6" fmla="*/ 288 w 632"/>
                <a:gd name="T7" fmla="*/ 217 h 226"/>
                <a:gd name="T8" fmla="*/ 292 w 632"/>
                <a:gd name="T9" fmla="*/ 223 h 226"/>
                <a:gd name="T10" fmla="*/ 299 w 632"/>
                <a:gd name="T11" fmla="*/ 226 h 226"/>
                <a:gd name="T12" fmla="*/ 302 w 632"/>
                <a:gd name="T13" fmla="*/ 226 h 226"/>
                <a:gd name="T14" fmla="*/ 307 w 632"/>
                <a:gd name="T15" fmla="*/ 225 h 226"/>
                <a:gd name="T16" fmla="*/ 313 w 632"/>
                <a:gd name="T17" fmla="*/ 222 h 226"/>
                <a:gd name="T18" fmla="*/ 471 w 632"/>
                <a:gd name="T19" fmla="*/ 191 h 226"/>
                <a:gd name="T20" fmla="*/ 477 w 632"/>
                <a:gd name="T21" fmla="*/ 195 h 226"/>
                <a:gd name="T22" fmla="*/ 483 w 632"/>
                <a:gd name="T23" fmla="*/ 196 h 226"/>
                <a:gd name="T24" fmla="*/ 488 w 632"/>
                <a:gd name="T25" fmla="*/ 194 h 226"/>
                <a:gd name="T26" fmla="*/ 494 w 632"/>
                <a:gd name="T27" fmla="*/ 191 h 226"/>
                <a:gd name="T28" fmla="*/ 631 w 632"/>
                <a:gd name="T29" fmla="*/ 23 h 226"/>
                <a:gd name="T30" fmla="*/ 632 w 632"/>
                <a:gd name="T31" fmla="*/ 16 h 226"/>
                <a:gd name="T32" fmla="*/ 632 w 632"/>
                <a:gd name="T33" fmla="*/ 11 h 226"/>
                <a:gd name="T34" fmla="*/ 629 w 632"/>
                <a:gd name="T35" fmla="*/ 5 h 226"/>
                <a:gd name="T36" fmla="*/ 625 w 632"/>
                <a:gd name="T37" fmla="*/ 2 h 226"/>
                <a:gd name="T38" fmla="*/ 619 w 632"/>
                <a:gd name="T39" fmla="*/ 0 h 226"/>
                <a:gd name="T40" fmla="*/ 613 w 632"/>
                <a:gd name="T41" fmla="*/ 1 h 226"/>
                <a:gd name="T42" fmla="*/ 607 w 632"/>
                <a:gd name="T43" fmla="*/ 3 h 226"/>
                <a:gd name="T44" fmla="*/ 481 w 632"/>
                <a:gd name="T45" fmla="*/ 159 h 226"/>
                <a:gd name="T46" fmla="*/ 415 w 632"/>
                <a:gd name="T47" fmla="*/ 93 h 226"/>
                <a:gd name="T48" fmla="*/ 409 w 632"/>
                <a:gd name="T49" fmla="*/ 91 h 226"/>
                <a:gd name="T50" fmla="*/ 404 w 632"/>
                <a:gd name="T51" fmla="*/ 91 h 226"/>
                <a:gd name="T52" fmla="*/ 398 w 632"/>
                <a:gd name="T53" fmla="*/ 93 h 226"/>
                <a:gd name="T54" fmla="*/ 307 w 632"/>
                <a:gd name="T55" fmla="*/ 185 h 226"/>
                <a:gd name="T56" fmla="*/ 247 w 632"/>
                <a:gd name="T57" fmla="*/ 39 h 226"/>
                <a:gd name="T58" fmla="*/ 242 w 632"/>
                <a:gd name="T59" fmla="*/ 34 h 226"/>
                <a:gd name="T60" fmla="*/ 234 w 632"/>
                <a:gd name="T61" fmla="*/ 33 h 226"/>
                <a:gd name="T62" fmla="*/ 227 w 632"/>
                <a:gd name="T63" fmla="*/ 35 h 226"/>
                <a:gd name="T64" fmla="*/ 144 w 632"/>
                <a:gd name="T65" fmla="*/ 121 h 226"/>
                <a:gd name="T66" fmla="*/ 12 w 632"/>
                <a:gd name="T67" fmla="*/ 121 h 226"/>
                <a:gd name="T68" fmla="*/ 7 w 632"/>
                <a:gd name="T69" fmla="*/ 123 h 226"/>
                <a:gd name="T70" fmla="*/ 3 w 632"/>
                <a:gd name="T71" fmla="*/ 128 h 226"/>
                <a:gd name="T72" fmla="*/ 0 w 632"/>
                <a:gd name="T73" fmla="*/ 133 h 226"/>
                <a:gd name="T74" fmla="*/ 0 w 632"/>
                <a:gd name="T75" fmla="*/ 138 h 226"/>
                <a:gd name="T76" fmla="*/ 3 w 632"/>
                <a:gd name="T77" fmla="*/ 144 h 226"/>
                <a:gd name="T78" fmla="*/ 7 w 632"/>
                <a:gd name="T79" fmla="*/ 148 h 226"/>
                <a:gd name="T80" fmla="*/ 12 w 632"/>
                <a:gd name="T81" fmla="*/ 150 h 226"/>
                <a:gd name="T82" fmla="*/ 15 w 632"/>
                <a:gd name="T83" fmla="*/ 15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2" h="226">
                  <a:moveTo>
                    <a:pt x="15" y="151"/>
                  </a:moveTo>
                  <a:lnTo>
                    <a:pt x="151" y="151"/>
                  </a:lnTo>
                  <a:lnTo>
                    <a:pt x="154" y="150"/>
                  </a:lnTo>
                  <a:lnTo>
                    <a:pt x="157" y="149"/>
                  </a:lnTo>
                  <a:lnTo>
                    <a:pt x="159" y="148"/>
                  </a:lnTo>
                  <a:lnTo>
                    <a:pt x="161" y="146"/>
                  </a:lnTo>
                  <a:lnTo>
                    <a:pt x="230" y="75"/>
                  </a:lnTo>
                  <a:lnTo>
                    <a:pt x="288" y="217"/>
                  </a:lnTo>
                  <a:lnTo>
                    <a:pt x="289" y="220"/>
                  </a:lnTo>
                  <a:lnTo>
                    <a:pt x="292" y="223"/>
                  </a:lnTo>
                  <a:lnTo>
                    <a:pt x="294" y="224"/>
                  </a:lnTo>
                  <a:lnTo>
                    <a:pt x="299" y="226"/>
                  </a:lnTo>
                  <a:lnTo>
                    <a:pt x="300" y="226"/>
                  </a:lnTo>
                  <a:lnTo>
                    <a:pt x="302" y="226"/>
                  </a:lnTo>
                  <a:lnTo>
                    <a:pt x="304" y="226"/>
                  </a:lnTo>
                  <a:lnTo>
                    <a:pt x="307" y="225"/>
                  </a:lnTo>
                  <a:lnTo>
                    <a:pt x="309" y="223"/>
                  </a:lnTo>
                  <a:lnTo>
                    <a:pt x="313" y="222"/>
                  </a:lnTo>
                  <a:lnTo>
                    <a:pt x="407" y="127"/>
                  </a:lnTo>
                  <a:lnTo>
                    <a:pt x="471" y="191"/>
                  </a:lnTo>
                  <a:lnTo>
                    <a:pt x="473" y="193"/>
                  </a:lnTo>
                  <a:lnTo>
                    <a:pt x="477" y="195"/>
                  </a:lnTo>
                  <a:lnTo>
                    <a:pt x="480" y="196"/>
                  </a:lnTo>
                  <a:lnTo>
                    <a:pt x="483" y="196"/>
                  </a:lnTo>
                  <a:lnTo>
                    <a:pt x="486" y="195"/>
                  </a:lnTo>
                  <a:lnTo>
                    <a:pt x="488" y="194"/>
                  </a:lnTo>
                  <a:lnTo>
                    <a:pt x="492" y="193"/>
                  </a:lnTo>
                  <a:lnTo>
                    <a:pt x="494" y="191"/>
                  </a:lnTo>
                  <a:lnTo>
                    <a:pt x="629" y="25"/>
                  </a:lnTo>
                  <a:lnTo>
                    <a:pt x="631" y="23"/>
                  </a:lnTo>
                  <a:lnTo>
                    <a:pt x="632" y="19"/>
                  </a:lnTo>
                  <a:lnTo>
                    <a:pt x="632" y="16"/>
                  </a:lnTo>
                  <a:lnTo>
                    <a:pt x="632" y="14"/>
                  </a:lnTo>
                  <a:lnTo>
                    <a:pt x="632" y="11"/>
                  </a:lnTo>
                  <a:lnTo>
                    <a:pt x="631" y="9"/>
                  </a:lnTo>
                  <a:lnTo>
                    <a:pt x="629" y="5"/>
                  </a:lnTo>
                  <a:lnTo>
                    <a:pt x="627" y="3"/>
                  </a:lnTo>
                  <a:lnTo>
                    <a:pt x="625" y="2"/>
                  </a:lnTo>
                  <a:lnTo>
                    <a:pt x="621" y="1"/>
                  </a:lnTo>
                  <a:lnTo>
                    <a:pt x="619" y="0"/>
                  </a:lnTo>
                  <a:lnTo>
                    <a:pt x="616" y="0"/>
                  </a:lnTo>
                  <a:lnTo>
                    <a:pt x="613" y="1"/>
                  </a:lnTo>
                  <a:lnTo>
                    <a:pt x="611" y="2"/>
                  </a:lnTo>
                  <a:lnTo>
                    <a:pt x="607" y="3"/>
                  </a:lnTo>
                  <a:lnTo>
                    <a:pt x="605" y="5"/>
                  </a:lnTo>
                  <a:lnTo>
                    <a:pt x="481" y="159"/>
                  </a:lnTo>
                  <a:lnTo>
                    <a:pt x="418" y="95"/>
                  </a:lnTo>
                  <a:lnTo>
                    <a:pt x="415" y="93"/>
                  </a:lnTo>
                  <a:lnTo>
                    <a:pt x="412" y="91"/>
                  </a:lnTo>
                  <a:lnTo>
                    <a:pt x="409" y="91"/>
                  </a:lnTo>
                  <a:lnTo>
                    <a:pt x="407" y="90"/>
                  </a:lnTo>
                  <a:lnTo>
                    <a:pt x="404" y="91"/>
                  </a:lnTo>
                  <a:lnTo>
                    <a:pt x="400" y="91"/>
                  </a:lnTo>
                  <a:lnTo>
                    <a:pt x="398" y="93"/>
                  </a:lnTo>
                  <a:lnTo>
                    <a:pt x="396" y="95"/>
                  </a:lnTo>
                  <a:lnTo>
                    <a:pt x="307" y="185"/>
                  </a:lnTo>
                  <a:lnTo>
                    <a:pt x="249" y="42"/>
                  </a:lnTo>
                  <a:lnTo>
                    <a:pt x="247" y="39"/>
                  </a:lnTo>
                  <a:lnTo>
                    <a:pt x="244" y="36"/>
                  </a:lnTo>
                  <a:lnTo>
                    <a:pt x="242" y="34"/>
                  </a:lnTo>
                  <a:lnTo>
                    <a:pt x="237" y="33"/>
                  </a:lnTo>
                  <a:lnTo>
                    <a:pt x="234" y="33"/>
                  </a:lnTo>
                  <a:lnTo>
                    <a:pt x="230" y="33"/>
                  </a:lnTo>
                  <a:lnTo>
                    <a:pt x="227" y="35"/>
                  </a:lnTo>
                  <a:lnTo>
                    <a:pt x="224" y="38"/>
                  </a:lnTo>
                  <a:lnTo>
                    <a:pt x="144" y="121"/>
                  </a:lnTo>
                  <a:lnTo>
                    <a:pt x="15" y="121"/>
                  </a:lnTo>
                  <a:lnTo>
                    <a:pt x="12" y="121"/>
                  </a:lnTo>
                  <a:lnTo>
                    <a:pt x="9" y="122"/>
                  </a:lnTo>
                  <a:lnTo>
                    <a:pt x="7" y="123"/>
                  </a:lnTo>
                  <a:lnTo>
                    <a:pt x="5" y="126"/>
                  </a:lnTo>
                  <a:lnTo>
                    <a:pt x="3" y="128"/>
                  </a:lnTo>
                  <a:lnTo>
                    <a:pt x="2" y="130"/>
                  </a:lnTo>
                  <a:lnTo>
                    <a:pt x="0" y="133"/>
                  </a:lnTo>
                  <a:lnTo>
                    <a:pt x="0" y="136"/>
                  </a:lnTo>
                  <a:lnTo>
                    <a:pt x="0" y="138"/>
                  </a:lnTo>
                  <a:lnTo>
                    <a:pt x="2" y="142"/>
                  </a:lnTo>
                  <a:lnTo>
                    <a:pt x="3" y="144"/>
                  </a:lnTo>
                  <a:lnTo>
                    <a:pt x="5" y="146"/>
                  </a:lnTo>
                  <a:lnTo>
                    <a:pt x="7" y="148"/>
                  </a:lnTo>
                  <a:lnTo>
                    <a:pt x="9" y="150"/>
                  </a:lnTo>
                  <a:lnTo>
                    <a:pt x="12" y="150"/>
                  </a:lnTo>
                  <a:lnTo>
                    <a:pt x="15" y="151"/>
                  </a:lnTo>
                  <a:lnTo>
                    <a:pt x="1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387849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Methodology</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7CD3D158-EA25-4E80-B5D9-7A69DA772492}"/>
              </a:ext>
            </a:extLst>
          </p:cNvPr>
          <p:cNvSpPr txBox="1"/>
          <p:nvPr/>
        </p:nvSpPr>
        <p:spPr>
          <a:xfrm>
            <a:off x="1012054" y="1189608"/>
            <a:ext cx="9463596" cy="4801314"/>
          </a:xfrm>
          <a:prstGeom prst="rect">
            <a:avLst/>
          </a:prstGeom>
          <a:noFill/>
        </p:spPr>
        <p:txBody>
          <a:bodyPr wrap="square" rtlCol="0">
            <a:spAutoFit/>
          </a:bodyPr>
          <a:lstStyle/>
          <a:p>
            <a:pPr marL="285750" indent="-285750">
              <a:buFont typeface="Wingdings" panose="05000000000000000000" pitchFamily="2" charset="2"/>
              <a:buChar char="Ø"/>
            </a:pPr>
            <a:r>
              <a:rPr lang="en-IN" dirty="0"/>
              <a:t>Since the </a:t>
            </a:r>
            <a:r>
              <a:rPr lang="en-IN" b="1" dirty="0">
                <a:solidFill>
                  <a:srgbClr val="7030A0"/>
                </a:solidFill>
              </a:rPr>
              <a:t>data we have is unsupervised </a:t>
            </a:r>
            <a:r>
              <a:rPr lang="en-IN" dirty="0"/>
              <a:t>we will be use a </a:t>
            </a:r>
            <a:r>
              <a:rPr lang="en-IN" b="1" dirty="0">
                <a:solidFill>
                  <a:srgbClr val="7030A0"/>
                </a:solidFill>
              </a:rPr>
              <a:t>clustering algorithm </a:t>
            </a:r>
            <a:r>
              <a:rPr lang="en-IN" dirty="0"/>
              <a:t>to cluster the data based on their features. So l</a:t>
            </a:r>
            <a:r>
              <a:rPr lang="en-US" dirty="0"/>
              <a:t>et us begin the clustering phase.</a:t>
            </a:r>
          </a:p>
          <a:p>
            <a:r>
              <a:rPr lang="en-US" dirty="0"/>
              <a:t> </a:t>
            </a:r>
          </a:p>
          <a:p>
            <a:pPr marL="285750" indent="-285750">
              <a:buFont typeface="Wingdings" panose="05000000000000000000" pitchFamily="2" charset="2"/>
              <a:buChar char="Ø"/>
            </a:pPr>
            <a:r>
              <a:rPr lang="en-US" dirty="0"/>
              <a:t>We will be using a method known as </a:t>
            </a:r>
            <a:r>
              <a:rPr lang="en-US" b="1" dirty="0">
                <a:solidFill>
                  <a:srgbClr val="00B0F0"/>
                </a:solidFill>
              </a:rPr>
              <a:t>Affinity Propagation Clustering</a:t>
            </a:r>
            <a:r>
              <a:rPr lang="en-US" dirty="0"/>
              <a:t>.</a:t>
            </a:r>
          </a:p>
          <a:p>
            <a:endParaRPr lang="en-US" dirty="0"/>
          </a:p>
          <a:p>
            <a:pPr marL="285750" indent="-285750">
              <a:buFont typeface="Wingdings" panose="05000000000000000000" pitchFamily="2" charset="2"/>
              <a:buChar char="Ø"/>
            </a:pPr>
            <a:r>
              <a:rPr lang="en-US" dirty="0"/>
              <a:t>Affinity Propagation is a </a:t>
            </a:r>
            <a:r>
              <a:rPr lang="en-US" b="1" dirty="0">
                <a:solidFill>
                  <a:srgbClr val="7030A0"/>
                </a:solidFill>
              </a:rPr>
              <a:t>newer clustering algorithm </a:t>
            </a:r>
            <a:r>
              <a:rPr lang="en-US" dirty="0"/>
              <a:t>that uses a </a:t>
            </a:r>
            <a:r>
              <a:rPr lang="en-US" b="1" dirty="0">
                <a:solidFill>
                  <a:srgbClr val="7030A0"/>
                </a:solidFill>
              </a:rPr>
              <a:t>graph-based approach </a:t>
            </a:r>
            <a:r>
              <a:rPr lang="en-US" dirty="0"/>
              <a:t>to let points ‘vote’ on their preferred ‘exemplar’. The end result is a set of clusters from which we derive clusters by essentially doing what K-Means does and assigning each point to the cluster of its nearest exemplar. </a:t>
            </a:r>
          </a:p>
          <a:p>
            <a:endParaRPr lang="en-US" dirty="0"/>
          </a:p>
          <a:p>
            <a:pPr marL="285750" indent="-285750">
              <a:buFont typeface="Wingdings" panose="05000000000000000000" pitchFamily="2" charset="2"/>
              <a:buChar char="Ø"/>
            </a:pPr>
            <a:r>
              <a:rPr lang="en-US" b="1" dirty="0">
                <a:solidFill>
                  <a:srgbClr val="FF0000"/>
                </a:solidFill>
              </a:rPr>
              <a:t>Affinity Propagation has some advantages over K-Means</a:t>
            </a:r>
            <a:r>
              <a:rPr lang="en-US" dirty="0"/>
              <a:t>. First of all, the graph-based exemplar voting means that the </a:t>
            </a:r>
            <a:r>
              <a:rPr lang="en-US" b="1" dirty="0">
                <a:solidFill>
                  <a:srgbClr val="FF0000"/>
                </a:solidFill>
              </a:rPr>
              <a:t>user doesn’t need to specify the number of clusters</a:t>
            </a:r>
            <a:r>
              <a:rPr lang="en-US" dirty="0"/>
              <a:t>. Second, due to how the algorithm works under the hood with the graph representation </a:t>
            </a:r>
            <a:r>
              <a:rPr lang="en-US" b="1" dirty="0">
                <a:solidFill>
                  <a:srgbClr val="FF0000"/>
                </a:solidFill>
              </a:rPr>
              <a:t>it allows for non-metric dissimilarities. </a:t>
            </a:r>
          </a:p>
          <a:p>
            <a:endParaRPr lang="en-US" dirty="0"/>
          </a:p>
          <a:p>
            <a:pPr marL="285750" indent="-285750">
              <a:buFont typeface="Wingdings" panose="05000000000000000000" pitchFamily="2" charset="2"/>
              <a:buChar char="Ø"/>
            </a:pPr>
            <a:r>
              <a:rPr lang="en-US" b="1" dirty="0">
                <a:solidFill>
                  <a:srgbClr val="00B0F0"/>
                </a:solidFill>
              </a:rPr>
              <a:t>On clustering, we are left with 6 clusters</a:t>
            </a:r>
            <a:r>
              <a:rPr lang="en-US" dirty="0"/>
              <a:t>. We then </a:t>
            </a:r>
            <a:r>
              <a:rPr lang="en-US" b="1" dirty="0">
                <a:solidFill>
                  <a:srgbClr val="7030A0"/>
                </a:solidFill>
              </a:rPr>
              <a:t>plot these clusters onto the map </a:t>
            </a:r>
            <a:r>
              <a:rPr lang="en-US" dirty="0"/>
              <a:t>with the help of the </a:t>
            </a:r>
            <a:r>
              <a:rPr lang="en-US" b="1" dirty="0">
                <a:solidFill>
                  <a:srgbClr val="00B0F0"/>
                </a:solidFill>
              </a:rPr>
              <a:t>folium library.</a:t>
            </a:r>
            <a:endParaRPr lang="en-IN" b="1" dirty="0">
              <a:solidFill>
                <a:srgbClr val="00B0F0"/>
              </a:solidFill>
            </a:endParaRPr>
          </a:p>
        </p:txBody>
      </p:sp>
    </p:spTree>
    <p:extLst>
      <p:ext uri="{BB962C8B-B14F-4D97-AF65-F5344CB8AC3E}">
        <p14:creationId xmlns:p14="http://schemas.microsoft.com/office/powerpoint/2010/main" val="3887579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sp>
        <p:nvSpPr>
          <p:cNvPr id="6" name="Slide Number Placeholder 5">
            <a:extLst>
              <a:ext uri="{FF2B5EF4-FFF2-40B4-BE49-F238E27FC236}">
                <a16:creationId xmlns:a16="http://schemas.microsoft.com/office/drawing/2014/main" id="{8C0551EA-9F3C-4E6B-8292-6C64ABE1C797}"/>
              </a:ext>
            </a:extLst>
          </p:cNvPr>
          <p:cNvSpPr>
            <a:spLocks noGrp="1"/>
          </p:cNvSpPr>
          <p:nvPr>
            <p:ph type="sldNum" sz="quarter" idx="12"/>
          </p:nvPr>
        </p:nvSpPr>
        <p:spPr/>
        <p:txBody>
          <a:bodyPr/>
          <a:lstStyle/>
          <a:p>
            <a:fld id="{06FEDF93-2BFD-41CA-ABC7-B039102F3792}" type="slidenum">
              <a:rPr lang="en-US" smtClean="0"/>
              <a:pPr/>
              <a:t>11</a:t>
            </a:fld>
            <a:endParaRPr lang="en-US" dirty="0"/>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2525F5DF-28BE-47D1-BB76-FCCA650209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293" y="832131"/>
            <a:ext cx="5750764" cy="5524219"/>
          </a:xfrm>
          <a:prstGeom prst="rect">
            <a:avLst/>
          </a:prstGeom>
        </p:spPr>
      </p:pic>
      <p:sp>
        <p:nvSpPr>
          <p:cNvPr id="5" name="TextBox 4">
            <a:extLst>
              <a:ext uri="{FF2B5EF4-FFF2-40B4-BE49-F238E27FC236}">
                <a16:creationId xmlns:a16="http://schemas.microsoft.com/office/drawing/2014/main" id="{2D9F1BC5-4BF5-42C4-AD11-C103237FC4FC}"/>
              </a:ext>
            </a:extLst>
          </p:cNvPr>
          <p:cNvSpPr txBox="1"/>
          <p:nvPr/>
        </p:nvSpPr>
        <p:spPr>
          <a:xfrm>
            <a:off x="6556412" y="1475504"/>
            <a:ext cx="5326602" cy="923330"/>
          </a:xfrm>
          <a:prstGeom prst="rect">
            <a:avLst/>
          </a:prstGeom>
          <a:noFill/>
        </p:spPr>
        <p:txBody>
          <a:bodyPr wrap="square" rtlCol="0">
            <a:spAutoFit/>
          </a:bodyPr>
          <a:lstStyle/>
          <a:p>
            <a:r>
              <a:rPr lang="en-IN" dirty="0"/>
              <a:t>On clustering, we are left with the following results:</a:t>
            </a:r>
          </a:p>
          <a:p>
            <a:endParaRPr lang="en-IN" dirty="0"/>
          </a:p>
          <a:p>
            <a:endParaRPr lang="en-IN" dirty="0"/>
          </a:p>
        </p:txBody>
      </p:sp>
      <p:sp>
        <p:nvSpPr>
          <p:cNvPr id="12" name="Rectangle 3">
            <a:extLst>
              <a:ext uri="{FF2B5EF4-FFF2-40B4-BE49-F238E27FC236}">
                <a16:creationId xmlns:a16="http://schemas.microsoft.com/office/drawing/2014/main" id="{A60D1118-6ECE-4836-B5B6-3662D20E83CA}"/>
              </a:ext>
            </a:extLst>
          </p:cNvPr>
          <p:cNvSpPr>
            <a:spLocks noChangeArrowheads="1"/>
          </p:cNvSpPr>
          <p:nvPr/>
        </p:nvSpPr>
        <p:spPr bwMode="auto">
          <a:xfrm>
            <a:off x="6751460" y="2305636"/>
            <a:ext cx="2385268" cy="76944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lvl="0" eaLnBrk="0" fontAlgn="base" hangingPunct="0">
              <a:spcBef>
                <a:spcPct val="0"/>
              </a:spcBef>
              <a:spcAft>
                <a:spcPct val="0"/>
              </a:spcAft>
            </a:pPr>
            <a:r>
              <a:rPr lang="en-US" altLang="en-US" sz="1000" b="1" u="sng" dirty="0">
                <a:solidFill>
                  <a:srgbClr val="000000"/>
                </a:solidFill>
                <a:latin typeface="Courier New" panose="02070309020205020404" pitchFamily="49" charset="0"/>
              </a:rPr>
              <a:t>Cluster 0:</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Color : </a:t>
            </a:r>
            <a:r>
              <a:rPr lang="en-US" altLang="en-US" sz="1000" b="1" dirty="0">
                <a:solidFill>
                  <a:srgbClr val="7030A0"/>
                </a:solidFill>
                <a:latin typeface="Courier New" panose="02070309020205020404" pitchFamily="49" charset="0"/>
              </a:rPr>
              <a:t>Purple</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Price for two : </a:t>
            </a:r>
            <a:r>
              <a:rPr lang="en-US" altLang="en-US" sz="1000" b="1" dirty="0">
                <a:solidFill>
                  <a:srgbClr val="000000"/>
                </a:solidFill>
                <a:latin typeface="Courier New" panose="02070309020205020404" pitchFamily="49" charset="0"/>
              </a:rPr>
              <a:t>2500.00</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Rating : </a:t>
            </a:r>
            <a:r>
              <a:rPr lang="en-US" altLang="en-US" sz="1000" b="1" dirty="0">
                <a:solidFill>
                  <a:srgbClr val="000000"/>
                </a:solidFill>
                <a:latin typeface="Courier New" panose="02070309020205020404" pitchFamily="49" charset="0"/>
              </a:rPr>
              <a:t>4.20</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No of Venues : </a:t>
            </a:r>
            <a:r>
              <a:rPr lang="en-US" altLang="en-US" sz="1000" b="1" dirty="0">
                <a:solidFill>
                  <a:srgbClr val="000000"/>
                </a:solidFill>
                <a:latin typeface="Courier New" panose="02070309020205020404" pitchFamily="49" charset="0"/>
              </a:rPr>
              <a:t>1</a:t>
            </a: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
        <p:nvSpPr>
          <p:cNvPr id="13" name="Rectangle 4">
            <a:extLst>
              <a:ext uri="{FF2B5EF4-FFF2-40B4-BE49-F238E27FC236}">
                <a16:creationId xmlns:a16="http://schemas.microsoft.com/office/drawing/2014/main" id="{B9BEC580-C03F-4695-B85D-23BCDE9FD835}"/>
              </a:ext>
            </a:extLst>
          </p:cNvPr>
          <p:cNvSpPr>
            <a:spLocks noChangeArrowheads="1"/>
          </p:cNvSpPr>
          <p:nvPr/>
        </p:nvSpPr>
        <p:spPr bwMode="auto">
          <a:xfrm>
            <a:off x="6751460" y="3163843"/>
            <a:ext cx="2385268" cy="76944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lvl="0" eaLnBrk="0" fontAlgn="base" hangingPunct="0">
              <a:spcBef>
                <a:spcPct val="0"/>
              </a:spcBef>
              <a:spcAft>
                <a:spcPct val="0"/>
              </a:spcAft>
            </a:pPr>
            <a:r>
              <a:rPr lang="en-US" altLang="en-US" sz="1000" b="1" u="sng" dirty="0">
                <a:solidFill>
                  <a:srgbClr val="000000"/>
                </a:solidFill>
                <a:latin typeface="Courier New" panose="02070309020205020404" pitchFamily="49" charset="0"/>
              </a:rPr>
              <a:t>Cluster 1:</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Color : </a:t>
            </a:r>
            <a:r>
              <a:rPr lang="en-US" altLang="en-US" sz="1000" b="1" dirty="0">
                <a:solidFill>
                  <a:srgbClr val="FF0000"/>
                </a:solidFill>
                <a:latin typeface="Courier New" panose="02070309020205020404" pitchFamily="49" charset="0"/>
              </a:rPr>
              <a:t>Red</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Price for two : </a:t>
            </a:r>
            <a:r>
              <a:rPr lang="en-US" altLang="en-US" sz="1000" b="1" dirty="0">
                <a:solidFill>
                  <a:srgbClr val="000000"/>
                </a:solidFill>
                <a:latin typeface="Courier New" panose="02070309020205020404" pitchFamily="49" charset="0"/>
              </a:rPr>
              <a:t>1160.00</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Rating : </a:t>
            </a:r>
            <a:r>
              <a:rPr lang="en-US" altLang="en-US" sz="1000" b="1" dirty="0">
                <a:solidFill>
                  <a:srgbClr val="000000"/>
                </a:solidFill>
                <a:latin typeface="Courier New" panose="02070309020205020404" pitchFamily="49" charset="0"/>
              </a:rPr>
              <a:t>4.26</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No of Venues : </a:t>
            </a:r>
            <a:r>
              <a:rPr lang="en-US" altLang="en-US" sz="1000" b="1" dirty="0">
                <a:solidFill>
                  <a:srgbClr val="000000"/>
                </a:solidFill>
                <a:latin typeface="Courier New" panose="02070309020205020404" pitchFamily="49" charset="0"/>
              </a:rPr>
              <a:t>5</a:t>
            </a: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
        <p:nvSpPr>
          <p:cNvPr id="15" name="Rectangle 5">
            <a:extLst>
              <a:ext uri="{FF2B5EF4-FFF2-40B4-BE49-F238E27FC236}">
                <a16:creationId xmlns:a16="http://schemas.microsoft.com/office/drawing/2014/main" id="{05F68AC1-23CB-4B39-A85B-962A7372B55B}"/>
              </a:ext>
            </a:extLst>
          </p:cNvPr>
          <p:cNvSpPr>
            <a:spLocks noChangeArrowheads="1"/>
          </p:cNvSpPr>
          <p:nvPr/>
        </p:nvSpPr>
        <p:spPr bwMode="auto">
          <a:xfrm>
            <a:off x="6751460" y="4017564"/>
            <a:ext cx="2385268" cy="76944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lvl="0" eaLnBrk="0" fontAlgn="base" hangingPunct="0">
              <a:spcBef>
                <a:spcPct val="0"/>
              </a:spcBef>
              <a:spcAft>
                <a:spcPct val="0"/>
              </a:spcAft>
            </a:pPr>
            <a:r>
              <a:rPr lang="en-US" altLang="en-US" sz="1000" b="1" u="sng" dirty="0">
                <a:solidFill>
                  <a:srgbClr val="000000"/>
                </a:solidFill>
                <a:latin typeface="Courier New" panose="02070309020205020404" pitchFamily="49" charset="0"/>
              </a:rPr>
              <a:t>Cluster 2:</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Color : </a:t>
            </a:r>
            <a:r>
              <a:rPr lang="en-US" altLang="en-US" sz="1000" b="1" dirty="0">
                <a:latin typeface="Courier New" panose="02070309020205020404" pitchFamily="49" charset="0"/>
              </a:rPr>
              <a:t>Black</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Price for two : </a:t>
            </a:r>
            <a:r>
              <a:rPr lang="en-US" altLang="en-US" sz="1000" b="1" dirty="0">
                <a:solidFill>
                  <a:srgbClr val="000000"/>
                </a:solidFill>
                <a:latin typeface="Courier New" panose="02070309020205020404" pitchFamily="49" charset="0"/>
              </a:rPr>
              <a:t>1516.67</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Rating : </a:t>
            </a:r>
            <a:r>
              <a:rPr lang="en-US" altLang="en-US" sz="1000" b="1" dirty="0">
                <a:solidFill>
                  <a:srgbClr val="000000"/>
                </a:solidFill>
                <a:latin typeface="Courier New" panose="02070309020205020404" pitchFamily="49" charset="0"/>
              </a:rPr>
              <a:t>4.28</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No of Venues : </a:t>
            </a:r>
            <a:r>
              <a:rPr lang="en-US" altLang="en-US" sz="1000" b="1" dirty="0">
                <a:solidFill>
                  <a:srgbClr val="000000"/>
                </a:solidFill>
                <a:latin typeface="Courier New" panose="02070309020205020404" pitchFamily="49" charset="0"/>
              </a:rPr>
              <a:t>12</a:t>
            </a: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
        <p:nvSpPr>
          <p:cNvPr id="16" name="Rectangle 6">
            <a:extLst>
              <a:ext uri="{FF2B5EF4-FFF2-40B4-BE49-F238E27FC236}">
                <a16:creationId xmlns:a16="http://schemas.microsoft.com/office/drawing/2014/main" id="{B3B1048A-DA0D-422B-B027-C601CF58024A}"/>
              </a:ext>
            </a:extLst>
          </p:cNvPr>
          <p:cNvSpPr>
            <a:spLocks noChangeArrowheads="1"/>
          </p:cNvSpPr>
          <p:nvPr/>
        </p:nvSpPr>
        <p:spPr bwMode="auto">
          <a:xfrm>
            <a:off x="9324383" y="2305636"/>
            <a:ext cx="2308324" cy="76944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lvl="0" eaLnBrk="0" fontAlgn="base" hangingPunct="0">
              <a:spcBef>
                <a:spcPct val="0"/>
              </a:spcBef>
              <a:spcAft>
                <a:spcPct val="0"/>
              </a:spcAft>
            </a:pPr>
            <a:r>
              <a:rPr lang="en-US" altLang="en-US" sz="1000" b="1" u="sng" dirty="0">
                <a:solidFill>
                  <a:srgbClr val="000000"/>
                </a:solidFill>
                <a:latin typeface="Courier New" panose="02070309020205020404" pitchFamily="49" charset="0"/>
              </a:rPr>
              <a:t>Cluster 3:</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Color : </a:t>
            </a:r>
            <a:r>
              <a:rPr lang="en-US" altLang="en-US" sz="1000" b="1" dirty="0">
                <a:solidFill>
                  <a:srgbClr val="0070C0"/>
                </a:solidFill>
                <a:latin typeface="Courier New" panose="02070309020205020404" pitchFamily="49" charset="0"/>
              </a:rPr>
              <a:t>Blue</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Price for two : </a:t>
            </a:r>
            <a:r>
              <a:rPr lang="en-US" altLang="en-US" sz="1000" b="1" dirty="0">
                <a:solidFill>
                  <a:srgbClr val="000000"/>
                </a:solidFill>
                <a:latin typeface="Courier New" panose="02070309020205020404" pitchFamily="49" charset="0"/>
              </a:rPr>
              <a:t>806.25</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Rating : </a:t>
            </a:r>
            <a:r>
              <a:rPr lang="en-US" altLang="en-US" sz="1000" b="1" dirty="0">
                <a:solidFill>
                  <a:srgbClr val="000000"/>
                </a:solidFill>
                <a:latin typeface="Courier New" panose="02070309020205020404" pitchFamily="49" charset="0"/>
              </a:rPr>
              <a:t>4.09</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No of Venues :</a:t>
            </a:r>
            <a:r>
              <a:rPr lang="en-US" altLang="en-US" sz="1000" b="1" dirty="0">
                <a:solidFill>
                  <a:srgbClr val="000000"/>
                </a:solidFill>
                <a:latin typeface="Courier New" panose="02070309020205020404" pitchFamily="49" charset="0"/>
              </a:rPr>
              <a:t> 8</a:t>
            </a: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
        <p:nvSpPr>
          <p:cNvPr id="17" name="Rectangle 7">
            <a:extLst>
              <a:ext uri="{FF2B5EF4-FFF2-40B4-BE49-F238E27FC236}">
                <a16:creationId xmlns:a16="http://schemas.microsoft.com/office/drawing/2014/main" id="{E9977878-D101-49EB-9B34-4AC5636FB95B}"/>
              </a:ext>
            </a:extLst>
          </p:cNvPr>
          <p:cNvSpPr>
            <a:spLocks noChangeArrowheads="1"/>
          </p:cNvSpPr>
          <p:nvPr/>
        </p:nvSpPr>
        <p:spPr bwMode="auto">
          <a:xfrm>
            <a:off x="9285911" y="3163843"/>
            <a:ext cx="2385268" cy="76944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lvl="0" eaLnBrk="0" fontAlgn="base" hangingPunct="0">
              <a:spcBef>
                <a:spcPct val="0"/>
              </a:spcBef>
              <a:spcAft>
                <a:spcPct val="0"/>
              </a:spcAft>
            </a:pPr>
            <a:r>
              <a:rPr lang="en-US" altLang="en-US" sz="1000" b="1" u="sng" dirty="0">
                <a:solidFill>
                  <a:srgbClr val="000000"/>
                </a:solidFill>
                <a:latin typeface="Courier New" panose="02070309020205020404" pitchFamily="49" charset="0"/>
              </a:rPr>
              <a:t>Cluster 4:</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Color : </a:t>
            </a:r>
            <a:r>
              <a:rPr lang="en-US" altLang="en-US" sz="1000" b="1" dirty="0">
                <a:solidFill>
                  <a:srgbClr val="92D050"/>
                </a:solidFill>
                <a:latin typeface="Courier New" panose="02070309020205020404" pitchFamily="49" charset="0"/>
              </a:rPr>
              <a:t>Green</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Price for two : </a:t>
            </a:r>
            <a:r>
              <a:rPr lang="en-US" altLang="en-US" sz="1000" b="1" dirty="0">
                <a:solidFill>
                  <a:srgbClr val="000000"/>
                </a:solidFill>
                <a:latin typeface="Courier New" panose="02070309020205020404" pitchFamily="49" charset="0"/>
              </a:rPr>
              <a:t>3000.00</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Rating : </a:t>
            </a:r>
            <a:r>
              <a:rPr lang="en-US" altLang="en-US" sz="1000" b="1" dirty="0">
                <a:solidFill>
                  <a:srgbClr val="000000"/>
                </a:solidFill>
                <a:latin typeface="Courier New" panose="02070309020205020404" pitchFamily="49" charset="0"/>
              </a:rPr>
              <a:t>4.10</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No of Venues : </a:t>
            </a:r>
            <a:r>
              <a:rPr lang="en-US" altLang="en-US" sz="1000" b="1" dirty="0">
                <a:solidFill>
                  <a:srgbClr val="000000"/>
                </a:solidFill>
                <a:latin typeface="Courier New" panose="02070309020205020404" pitchFamily="49" charset="0"/>
              </a:rPr>
              <a:t>1</a:t>
            </a: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
        <p:nvSpPr>
          <p:cNvPr id="18" name="Rectangle 8">
            <a:extLst>
              <a:ext uri="{FF2B5EF4-FFF2-40B4-BE49-F238E27FC236}">
                <a16:creationId xmlns:a16="http://schemas.microsoft.com/office/drawing/2014/main" id="{8B0E26AB-4248-4B60-AF1C-6AB17509E19F}"/>
              </a:ext>
            </a:extLst>
          </p:cNvPr>
          <p:cNvSpPr>
            <a:spLocks noChangeArrowheads="1"/>
          </p:cNvSpPr>
          <p:nvPr/>
        </p:nvSpPr>
        <p:spPr bwMode="auto">
          <a:xfrm>
            <a:off x="9285911" y="4022811"/>
            <a:ext cx="2308324" cy="76944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lvl="0" eaLnBrk="0" fontAlgn="base" hangingPunct="0">
              <a:spcBef>
                <a:spcPct val="0"/>
              </a:spcBef>
              <a:spcAft>
                <a:spcPct val="0"/>
              </a:spcAft>
            </a:pPr>
            <a:r>
              <a:rPr lang="en-US" altLang="en-US" sz="1000" b="1" u="sng" dirty="0">
                <a:solidFill>
                  <a:srgbClr val="000000"/>
                </a:solidFill>
                <a:latin typeface="Courier New" panose="02070309020205020404" pitchFamily="49" charset="0"/>
              </a:rPr>
              <a:t>Cluster 5:</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Color : </a:t>
            </a:r>
            <a:r>
              <a:rPr lang="en-US" altLang="en-US" sz="1000" b="1" dirty="0">
                <a:solidFill>
                  <a:srgbClr val="FFC000"/>
                </a:solidFill>
                <a:latin typeface="Courier New" panose="02070309020205020404" pitchFamily="49" charset="0"/>
              </a:rPr>
              <a:t>Orange</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Price for two : </a:t>
            </a:r>
            <a:r>
              <a:rPr lang="en-US" altLang="en-US" sz="1000" b="1" dirty="0">
                <a:solidFill>
                  <a:srgbClr val="000000"/>
                </a:solidFill>
                <a:latin typeface="Courier New" panose="02070309020205020404" pitchFamily="49" charset="0"/>
              </a:rPr>
              <a:t>225.00</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Average Rating : </a:t>
            </a:r>
            <a:r>
              <a:rPr lang="en-US" altLang="en-US" sz="1000" b="1" dirty="0">
                <a:solidFill>
                  <a:srgbClr val="000000"/>
                </a:solidFill>
                <a:latin typeface="Courier New" panose="02070309020205020404" pitchFamily="49" charset="0"/>
              </a:rPr>
              <a:t>4.05</a:t>
            </a:r>
          </a:p>
          <a:p>
            <a:pPr lvl="0" eaLnBrk="0" fontAlgn="base" hangingPunct="0">
              <a:spcBef>
                <a:spcPct val="0"/>
              </a:spcBef>
              <a:spcAft>
                <a:spcPct val="0"/>
              </a:spcAft>
            </a:pPr>
            <a:r>
              <a:rPr lang="en-US" altLang="en-US" sz="1000" dirty="0">
                <a:solidFill>
                  <a:srgbClr val="000000"/>
                </a:solidFill>
                <a:latin typeface="Courier New" panose="02070309020205020404" pitchFamily="49" charset="0"/>
              </a:rPr>
              <a:t>No of Venues : </a:t>
            </a:r>
            <a:r>
              <a:rPr lang="en-US" altLang="en-US" sz="1000" b="1" dirty="0">
                <a:solidFill>
                  <a:srgbClr val="000000"/>
                </a:solidFill>
                <a:latin typeface="Courier New" panose="02070309020205020404" pitchFamily="49" charset="0"/>
              </a:rPr>
              <a:t>16</a:t>
            </a: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
        <p:nvSpPr>
          <p:cNvPr id="19" name="Rectangle 9">
            <a:extLst>
              <a:ext uri="{FF2B5EF4-FFF2-40B4-BE49-F238E27FC236}">
                <a16:creationId xmlns:a16="http://schemas.microsoft.com/office/drawing/2014/main" id="{DD8979B5-F3E9-4EBF-B922-E0C9A617B638}"/>
              </a:ext>
            </a:extLst>
          </p:cNvPr>
          <p:cNvSpPr>
            <a:spLocks noChangeArrowheads="1"/>
          </p:cNvSpPr>
          <p:nvPr/>
        </p:nvSpPr>
        <p:spPr bwMode="auto">
          <a:xfrm>
            <a:off x="7982566" y="4951012"/>
            <a:ext cx="2308324" cy="76944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1000" b="1" u="sng" dirty="0">
                <a:solidFill>
                  <a:srgbClr val="000000"/>
                </a:solidFill>
                <a:latin typeface="Courier New" panose="02070309020205020404" pitchFamily="49" charset="0"/>
                <a:cs typeface="Courier New" panose="02070309020205020404" pitchFamily="49" charset="0"/>
              </a:rPr>
              <a:t>Cluster 6:</a:t>
            </a:r>
          </a:p>
          <a:p>
            <a:pPr lvl="0"/>
            <a:r>
              <a:rPr lang="en-US" altLang="en-US" sz="1000" dirty="0">
                <a:solidFill>
                  <a:srgbClr val="000000"/>
                </a:solidFill>
                <a:latin typeface="Courier New" panose="02070309020205020404" pitchFamily="49" charset="0"/>
                <a:cs typeface="Courier New" panose="02070309020205020404" pitchFamily="49" charset="0"/>
              </a:rPr>
              <a:t>Color : </a:t>
            </a:r>
            <a:r>
              <a:rPr lang="en-US" altLang="en-US" sz="1000" b="1" dirty="0">
                <a:solidFill>
                  <a:schemeClr val="bg1">
                    <a:lumMod val="50000"/>
                  </a:schemeClr>
                </a:solidFill>
                <a:latin typeface="Courier New" panose="02070309020205020404" pitchFamily="49" charset="0"/>
                <a:cs typeface="Courier New" panose="02070309020205020404" pitchFamily="49" charset="0"/>
              </a:rPr>
              <a:t>Grey</a:t>
            </a:r>
          </a:p>
          <a:p>
            <a:pPr lvl="0"/>
            <a:r>
              <a:rPr lang="en-US" altLang="en-US" sz="1000" dirty="0">
                <a:solidFill>
                  <a:srgbClr val="000000"/>
                </a:solidFill>
                <a:latin typeface="Courier New" panose="02070309020205020404" pitchFamily="49" charset="0"/>
                <a:cs typeface="Courier New" panose="02070309020205020404" pitchFamily="49" charset="0"/>
              </a:rPr>
              <a:t>Average Price for two : </a:t>
            </a:r>
            <a:r>
              <a:rPr lang="en-US" altLang="en-US" sz="1000" b="1" dirty="0">
                <a:solidFill>
                  <a:srgbClr val="000000"/>
                </a:solidFill>
                <a:latin typeface="Courier New" panose="02070309020205020404" pitchFamily="49" charset="0"/>
                <a:cs typeface="Courier New" panose="02070309020205020404" pitchFamily="49" charset="0"/>
              </a:rPr>
              <a:t>454.69</a:t>
            </a:r>
          </a:p>
          <a:p>
            <a:pPr lvl="0"/>
            <a:r>
              <a:rPr lang="en-US" altLang="en-US" sz="1000" dirty="0">
                <a:solidFill>
                  <a:srgbClr val="000000"/>
                </a:solidFill>
                <a:latin typeface="Courier New" panose="02070309020205020404" pitchFamily="49" charset="0"/>
                <a:cs typeface="Courier New" panose="02070309020205020404" pitchFamily="49" charset="0"/>
              </a:rPr>
              <a:t>Average Rating : </a:t>
            </a:r>
            <a:r>
              <a:rPr lang="en-US" altLang="en-US" sz="1000" b="1" dirty="0">
                <a:solidFill>
                  <a:srgbClr val="000000"/>
                </a:solidFill>
                <a:latin typeface="Courier New" panose="02070309020205020404" pitchFamily="49" charset="0"/>
                <a:cs typeface="Courier New" panose="02070309020205020404" pitchFamily="49" charset="0"/>
              </a:rPr>
              <a:t>3.91</a:t>
            </a:r>
          </a:p>
          <a:p>
            <a:pPr lvl="0"/>
            <a:r>
              <a:rPr lang="en-US" altLang="en-US" sz="1000" dirty="0">
                <a:solidFill>
                  <a:srgbClr val="000000"/>
                </a:solidFill>
                <a:latin typeface="Courier New" panose="02070309020205020404" pitchFamily="49" charset="0"/>
                <a:cs typeface="Courier New" panose="02070309020205020404" pitchFamily="49" charset="0"/>
              </a:rPr>
              <a:t>No of Venues : </a:t>
            </a:r>
            <a:r>
              <a:rPr lang="en-US" altLang="en-US" sz="1000" b="1" dirty="0">
                <a:solidFill>
                  <a:srgbClr val="000000"/>
                </a:solidFill>
                <a:latin typeface="Courier New" panose="02070309020205020404" pitchFamily="49" charset="0"/>
                <a:cs typeface="Courier New" panose="02070309020205020404" pitchFamily="49" charset="0"/>
              </a:rPr>
              <a:t>32</a:t>
            </a:r>
          </a:p>
        </p:txBody>
      </p:sp>
    </p:spTree>
    <p:extLst>
      <p:ext uri="{BB962C8B-B14F-4D97-AF65-F5344CB8AC3E}">
        <p14:creationId xmlns:p14="http://schemas.microsoft.com/office/powerpoint/2010/main" val="875445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Results &amp; Discussion</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7B375E97-623E-48C1-8BB2-DA584C403CFD}"/>
              </a:ext>
            </a:extLst>
          </p:cNvPr>
          <p:cNvSpPr/>
          <p:nvPr/>
        </p:nvSpPr>
        <p:spPr>
          <a:xfrm>
            <a:off x="745724" y="1379080"/>
            <a:ext cx="11017188" cy="4247317"/>
          </a:xfrm>
          <a:prstGeom prst="rect">
            <a:avLst/>
          </a:prstGeom>
        </p:spPr>
        <p:txBody>
          <a:bodyPr wrap="square">
            <a:spAutoFit/>
          </a:bodyPr>
          <a:lstStyle/>
          <a:p>
            <a:pPr marL="285750" indent="-285750">
              <a:buFont typeface="Wingdings" panose="05000000000000000000" pitchFamily="2" charset="2"/>
              <a:buChar char="Ø"/>
            </a:pPr>
            <a:r>
              <a:rPr lang="en-IN" b="1" dirty="0"/>
              <a:t>Our</a:t>
            </a:r>
            <a:r>
              <a:rPr lang="en-IN" b="1" dirty="0">
                <a:solidFill>
                  <a:srgbClr val="7030A0"/>
                </a:solidFill>
              </a:rPr>
              <a:t> analysis provides an insight on the venues within a 5km radius of Chennai</a:t>
            </a:r>
            <a:r>
              <a:rPr lang="en-IN" dirty="0"/>
              <a:t>.</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We had found that </a:t>
            </a:r>
            <a:r>
              <a:rPr lang="en-IN" b="1" dirty="0">
                <a:solidFill>
                  <a:srgbClr val="FF0000"/>
                </a:solidFill>
              </a:rPr>
              <a:t>most venues were located in and around Nungambakkam &amp; Thousand Lights</a:t>
            </a:r>
            <a:r>
              <a:rPr lang="en-IN" dirty="0"/>
              <a:t>. </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The </a:t>
            </a:r>
            <a:r>
              <a:rPr lang="en-IN" b="1" dirty="0">
                <a:solidFill>
                  <a:srgbClr val="FF0000"/>
                </a:solidFill>
              </a:rPr>
              <a:t>most common venue category was Indian restaurants</a:t>
            </a:r>
            <a:r>
              <a:rPr lang="en-IN" dirty="0"/>
              <a:t>, </a:t>
            </a:r>
            <a:r>
              <a:rPr lang="en-IN" b="1" dirty="0">
                <a:solidFill>
                  <a:srgbClr val="00B0F0"/>
                </a:solidFill>
              </a:rPr>
              <a:t>tourists can enjoy the Indian cuisine &amp; Chennai's culture.</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The city of Chennai </a:t>
            </a:r>
            <a:r>
              <a:rPr lang="en-IN" b="1" dirty="0">
                <a:solidFill>
                  <a:srgbClr val="FF0000"/>
                </a:solidFill>
              </a:rPr>
              <a:t>mostly consists of venues rated between 3.5 &amp; 4.5</a:t>
            </a:r>
            <a:r>
              <a:rPr lang="en-IN" dirty="0"/>
              <a:t>, this is evidence that the </a:t>
            </a:r>
            <a:r>
              <a:rPr lang="en-IN" b="1" dirty="0">
                <a:solidFill>
                  <a:srgbClr val="00B0F0"/>
                </a:solidFill>
              </a:rPr>
              <a:t>venues are well taken care of and satisfy their customers.</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Most of the</a:t>
            </a:r>
            <a:r>
              <a:rPr lang="en-IN" b="1" dirty="0">
                <a:solidFill>
                  <a:srgbClr val="FF0000"/>
                </a:solidFill>
              </a:rPr>
              <a:t> venues have their prices between 500 Rupees &amp; 1500 Rupees</a:t>
            </a:r>
            <a:r>
              <a:rPr lang="en-IN" dirty="0"/>
              <a:t>, this is also evidence that the city of Chennai is an </a:t>
            </a:r>
            <a:r>
              <a:rPr lang="en-IN" b="1" dirty="0">
                <a:solidFill>
                  <a:srgbClr val="00B0F0"/>
                </a:solidFill>
              </a:rPr>
              <a:t>affordable place where you can have a great time at decent prices</a:t>
            </a:r>
            <a:r>
              <a:rPr lang="en-IN" dirty="0"/>
              <a:t>.</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The results for the clusters were displayed in the previous slide, tourists can decide the venues they want to visit based on the data of each cluster.</a:t>
            </a:r>
          </a:p>
        </p:txBody>
      </p:sp>
    </p:spTree>
    <p:extLst>
      <p:ext uri="{BB962C8B-B14F-4D97-AF65-F5344CB8AC3E}">
        <p14:creationId xmlns:p14="http://schemas.microsoft.com/office/powerpoint/2010/main" val="7273641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7570BDE8-9EF6-482F-BBF2-61362F38475C}"/>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67FF1049-D50F-4611-A75D-491A5D418B11}"/>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4" name="Title 1">
            <a:extLst>
              <a:ext uri="{FF2B5EF4-FFF2-40B4-BE49-F238E27FC236}">
                <a16:creationId xmlns:a16="http://schemas.microsoft.com/office/drawing/2014/main" id="{A85036EF-F022-4EC0-B257-F47340E8C6C0}"/>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Conclusion</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sp>
        <p:nvSpPr>
          <p:cNvPr id="5" name="Rectangle 4">
            <a:extLst>
              <a:ext uri="{FF2B5EF4-FFF2-40B4-BE49-F238E27FC236}">
                <a16:creationId xmlns:a16="http://schemas.microsoft.com/office/drawing/2014/main" id="{73EDD312-7F87-44C4-AD1F-E58132AD4AD8}"/>
              </a:ext>
            </a:extLst>
          </p:cNvPr>
          <p:cNvSpPr/>
          <p:nvPr/>
        </p:nvSpPr>
        <p:spPr>
          <a:xfrm>
            <a:off x="674703" y="1120676"/>
            <a:ext cx="11079332" cy="4616648"/>
          </a:xfrm>
          <a:prstGeom prst="rect">
            <a:avLst/>
          </a:prstGeom>
        </p:spPr>
        <p:txBody>
          <a:bodyPr wrap="square">
            <a:spAutoFit/>
          </a:bodyPr>
          <a:lstStyle/>
          <a:p>
            <a:pPr marL="342900" indent="-342900">
              <a:buFont typeface="Wingdings" panose="05000000000000000000" pitchFamily="2" charset="2"/>
              <a:buChar char="Ø"/>
            </a:pPr>
            <a:r>
              <a:rPr lang="en-IN" dirty="0"/>
              <a:t>The whole purpose of this analysis is to </a:t>
            </a:r>
            <a:r>
              <a:rPr lang="en-IN" b="1" dirty="0">
                <a:solidFill>
                  <a:srgbClr val="FF0000"/>
                </a:solidFill>
              </a:rPr>
              <a:t>provide information to the tourists visiting Chennai to make decisions based on their preferences</a:t>
            </a:r>
            <a:r>
              <a:rPr lang="en-IN" dirty="0"/>
              <a:t> and also </a:t>
            </a:r>
            <a:r>
              <a:rPr lang="en-IN" b="1" dirty="0">
                <a:solidFill>
                  <a:srgbClr val="FF0000"/>
                </a:solidFill>
              </a:rPr>
              <a:t>promote tourism in Chennai</a:t>
            </a:r>
            <a:r>
              <a:rPr lang="en-IN" dirty="0"/>
              <a:t>. </a:t>
            </a:r>
          </a:p>
          <a:p>
            <a:pPr marL="342900" indent="-342900">
              <a:buFont typeface="Wingdings" panose="05000000000000000000" pitchFamily="2" charset="2"/>
              <a:buChar char="Ø"/>
            </a:pPr>
            <a:endParaRPr lang="en-IN" dirty="0"/>
          </a:p>
          <a:p>
            <a:pPr marL="342900" indent="-342900">
              <a:buFont typeface="Wingdings" panose="05000000000000000000" pitchFamily="2" charset="2"/>
              <a:buChar char="Ø"/>
            </a:pPr>
            <a:r>
              <a:rPr lang="en-IN" dirty="0"/>
              <a:t>We initially </a:t>
            </a:r>
            <a:r>
              <a:rPr lang="en-IN" b="1" dirty="0">
                <a:solidFill>
                  <a:srgbClr val="7030A0"/>
                </a:solidFill>
              </a:rPr>
              <a:t>acquired data from FourSquareAPI &amp; ZomatoAPI</a:t>
            </a:r>
            <a:r>
              <a:rPr lang="en-IN" dirty="0"/>
              <a:t>. We </a:t>
            </a:r>
            <a:r>
              <a:rPr lang="en-IN" b="1" dirty="0">
                <a:solidFill>
                  <a:srgbClr val="00B0F0"/>
                </a:solidFill>
              </a:rPr>
              <a:t>cleaned the data by combining the two datasets &amp; removing venues with similar latitude &amp; longitude co-ordinates.</a:t>
            </a:r>
            <a:r>
              <a:rPr lang="en-IN" dirty="0"/>
              <a:t> We </a:t>
            </a:r>
            <a:r>
              <a:rPr lang="en-IN" b="1" dirty="0">
                <a:solidFill>
                  <a:srgbClr val="00B0F0"/>
                </a:solidFill>
              </a:rPr>
              <a:t>dropped venues which were not given ratings yet and also dropped repeated columns in the combined dataset. </a:t>
            </a:r>
          </a:p>
          <a:p>
            <a:pPr marL="342900" indent="-342900">
              <a:buFont typeface="Wingdings" panose="05000000000000000000" pitchFamily="2" charset="2"/>
              <a:buChar char="Ø"/>
            </a:pPr>
            <a:endParaRPr lang="en-IN" dirty="0"/>
          </a:p>
          <a:p>
            <a:pPr marL="342900" indent="-342900">
              <a:buFont typeface="Wingdings" panose="05000000000000000000" pitchFamily="2" charset="2"/>
              <a:buChar char="Ø"/>
            </a:pPr>
            <a:r>
              <a:rPr lang="en-IN" dirty="0"/>
              <a:t>We the </a:t>
            </a:r>
            <a:r>
              <a:rPr lang="en-IN" b="1" dirty="0">
                <a:solidFill>
                  <a:srgbClr val="7030A0"/>
                </a:solidFill>
              </a:rPr>
              <a:t>visualized the data in the form of bar plots, scatter plots &amp; maps </a:t>
            </a:r>
            <a:r>
              <a:rPr lang="en-IN" dirty="0"/>
              <a:t>to come to the conclusions mentioned in the results section. </a:t>
            </a:r>
          </a:p>
          <a:p>
            <a:pPr marL="342900" indent="-342900">
              <a:buFont typeface="Wingdings" panose="05000000000000000000" pitchFamily="2" charset="2"/>
              <a:buChar char="Ø"/>
            </a:pPr>
            <a:endParaRPr lang="en-IN" dirty="0"/>
          </a:p>
          <a:p>
            <a:pPr marL="342900" indent="-342900">
              <a:buFont typeface="Wingdings" panose="05000000000000000000" pitchFamily="2" charset="2"/>
              <a:buChar char="Ø"/>
            </a:pPr>
            <a:r>
              <a:rPr lang="en-IN" dirty="0"/>
              <a:t>We then </a:t>
            </a:r>
            <a:r>
              <a:rPr lang="en-IN" b="1" dirty="0">
                <a:solidFill>
                  <a:srgbClr val="7030A0"/>
                </a:solidFill>
              </a:rPr>
              <a:t>grouped the data into clusters </a:t>
            </a:r>
            <a:r>
              <a:rPr lang="en-IN" dirty="0"/>
              <a:t>with the help of </a:t>
            </a:r>
            <a:r>
              <a:rPr lang="en-IN" b="1" dirty="0">
                <a:solidFill>
                  <a:srgbClr val="FF0000"/>
                </a:solidFill>
              </a:rPr>
              <a:t>Affinity Propagation Clustering</a:t>
            </a:r>
            <a:r>
              <a:rPr lang="en-IN" dirty="0"/>
              <a:t>. </a:t>
            </a:r>
          </a:p>
          <a:p>
            <a:pPr marL="342900" indent="-342900">
              <a:buFont typeface="Wingdings" panose="05000000000000000000" pitchFamily="2" charset="2"/>
              <a:buChar char="Ø"/>
            </a:pPr>
            <a:endParaRPr lang="en-IN" dirty="0"/>
          </a:p>
          <a:p>
            <a:pPr marL="342900" indent="-342900">
              <a:buFont typeface="Wingdings" panose="05000000000000000000" pitchFamily="2" charset="2"/>
              <a:buChar char="Ø"/>
            </a:pPr>
            <a:endParaRPr lang="en-IN" dirty="0"/>
          </a:p>
          <a:p>
            <a:pPr algn="ctr"/>
            <a:r>
              <a:rPr lang="en-IN" sz="2000" b="1" dirty="0"/>
              <a:t>In the end this information will only act as a guide or insight to the tourist. The tourist is the one who will make the final decision on where they want to visit based on the rating, pricing, location etc., this clustered data will assist them in making this decision. </a:t>
            </a:r>
          </a:p>
        </p:txBody>
      </p:sp>
    </p:spTree>
    <p:extLst>
      <p:ext uri="{BB962C8B-B14F-4D97-AF65-F5344CB8AC3E}">
        <p14:creationId xmlns:p14="http://schemas.microsoft.com/office/powerpoint/2010/main" val="1066075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adec="http://schemas.microsoft.com/office/drawing/2017/decorative"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spTree>
    <p:extLst>
      <p:ext uri="{BB962C8B-B14F-4D97-AF65-F5344CB8AC3E}">
        <p14:creationId xmlns:p14="http://schemas.microsoft.com/office/powerpoint/2010/main" val="1923038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364CFD90-D0E1-4BC3-9D8B-7503E2632C39}"/>
              </a:ext>
              <a:ext uri="{C183D7F6-B498-43B3-948B-1728B52AA6E4}">
                <adec:decorative xmlns:adec="http://schemas.microsoft.com/office/drawing/2017/decorative" val="1"/>
              </a:ext>
            </a:extLst>
          </p:cNvPr>
          <p:cNvSpPr/>
          <p:nvPr/>
        </p:nvSpPr>
        <p:spPr>
          <a:xfrm>
            <a:off x="4111626" y="1720850"/>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Flow</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E3ECCC05-FF78-40FA-84FF-172821D8B58A}"/>
              </a:ext>
              <a:ext uri="{C183D7F6-B498-43B3-948B-1728B52AA6E4}">
                <adec:decorative xmlns:adec="http://schemas.microsoft.com/office/drawing/2017/decorative" val="1"/>
              </a:ext>
            </a:extLst>
          </p:cNvPr>
          <p:cNvSpPr/>
          <p:nvPr/>
        </p:nvSpPr>
        <p:spPr>
          <a:xfrm>
            <a:off x="5248275" y="2857500"/>
            <a:ext cx="1695450" cy="169545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PROJECT</a:t>
            </a:r>
          </a:p>
        </p:txBody>
      </p:sp>
      <p:sp>
        <p:nvSpPr>
          <p:cNvPr id="16" name="Rectangle: Rounded Corners 15">
            <a:extLst>
              <a:ext uri="{FF2B5EF4-FFF2-40B4-BE49-F238E27FC236}">
                <a16:creationId xmlns:a16="http://schemas.microsoft.com/office/drawing/2014/main" id="{D6178536-4D8A-4FF2-BBDC-4B3E7E0FCF26}"/>
              </a:ext>
              <a:ext uri="{C183D7F6-B498-43B3-948B-1728B52AA6E4}">
                <adec:decorative xmlns:adec="http://schemas.microsoft.com/office/drawing/2017/decorative" val="1"/>
              </a:ext>
            </a:extLst>
          </p:cNvPr>
          <p:cNvSpPr/>
          <p:nvPr/>
        </p:nvSpPr>
        <p:spPr>
          <a:xfrm>
            <a:off x="7415212" y="1602153"/>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UNDERSTANDING THE PROBLEM</a:t>
            </a:r>
          </a:p>
        </p:txBody>
      </p:sp>
      <p:sp>
        <p:nvSpPr>
          <p:cNvPr id="15" name="Oval 14">
            <a:extLst>
              <a:ext uri="{FF2B5EF4-FFF2-40B4-BE49-F238E27FC236}">
                <a16:creationId xmlns:a16="http://schemas.microsoft.com/office/drawing/2014/main" id="{416F1356-9015-4B5C-9C64-3C1D963E5F59}"/>
              </a:ext>
              <a:ext uri="{C183D7F6-B498-43B3-948B-1728B52AA6E4}">
                <adec:decorative xmlns:adec="http://schemas.microsoft.com/office/drawing/2017/decorative" val="1"/>
              </a:ext>
            </a:extLst>
          </p:cNvPr>
          <p:cNvSpPr/>
          <p:nvPr/>
        </p:nvSpPr>
        <p:spPr>
          <a:xfrm>
            <a:off x="6832600" y="151447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EB7F2E37-0ACF-4E8A-9C1D-EC5B65BA2906}"/>
              </a:ext>
              <a:ext uri="{C183D7F6-B498-43B3-948B-1728B52AA6E4}">
                <adec:decorative xmlns:adec="http://schemas.microsoft.com/office/drawing/2017/decorative" val="1"/>
              </a:ext>
            </a:extLst>
          </p:cNvPr>
          <p:cNvSpPr/>
          <p:nvPr/>
        </p:nvSpPr>
        <p:spPr>
          <a:xfrm>
            <a:off x="8080374" y="3363029"/>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DATA COLLECTION &amp; CLEANING</a:t>
            </a:r>
          </a:p>
        </p:txBody>
      </p:sp>
      <p:sp>
        <p:nvSpPr>
          <p:cNvPr id="20" name="Oval 19">
            <a:extLst>
              <a:ext uri="{FF2B5EF4-FFF2-40B4-BE49-F238E27FC236}">
                <a16:creationId xmlns:a16="http://schemas.microsoft.com/office/drawing/2014/main" id="{88F812F5-70AF-4FBD-80D9-D59B3C456D5E}"/>
              </a:ext>
              <a:ext uri="{C183D7F6-B498-43B3-948B-1728B52AA6E4}">
                <adec:decorative xmlns:adec="http://schemas.microsoft.com/office/drawing/2017/decorative" val="1"/>
              </a:ext>
            </a:extLst>
          </p:cNvPr>
          <p:cNvSpPr/>
          <p:nvPr/>
        </p:nvSpPr>
        <p:spPr>
          <a:xfrm>
            <a:off x="7490264" y="323532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Rounded Corners 20">
            <a:extLst>
              <a:ext uri="{FF2B5EF4-FFF2-40B4-BE49-F238E27FC236}">
                <a16:creationId xmlns:a16="http://schemas.microsoft.com/office/drawing/2014/main" id="{952C5002-7E64-4069-ACA0-6876E54A9B46}"/>
              </a:ext>
              <a:ext uri="{C183D7F6-B498-43B3-948B-1728B52AA6E4}">
                <adec:decorative xmlns:adec="http://schemas.microsoft.com/office/drawing/2017/decorative" val="1"/>
              </a:ext>
            </a:extLst>
          </p:cNvPr>
          <p:cNvSpPr/>
          <p:nvPr/>
        </p:nvSpPr>
        <p:spPr>
          <a:xfrm>
            <a:off x="6943725" y="5154978"/>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DATA VISUALIZATION</a:t>
            </a:r>
          </a:p>
        </p:txBody>
      </p:sp>
      <p:sp>
        <p:nvSpPr>
          <p:cNvPr id="22" name="Oval 21">
            <a:extLst>
              <a:ext uri="{FF2B5EF4-FFF2-40B4-BE49-F238E27FC236}">
                <a16:creationId xmlns:a16="http://schemas.microsoft.com/office/drawing/2014/main" id="{A49C5F3A-6F0D-4A0F-AE6E-92F342C22ACD}"/>
              </a:ext>
              <a:ext uri="{C183D7F6-B498-43B3-948B-1728B52AA6E4}">
                <adec:decorative xmlns:adec="http://schemas.microsoft.com/office/drawing/2017/decorative" val="1"/>
              </a:ext>
            </a:extLst>
          </p:cNvPr>
          <p:cNvSpPr/>
          <p:nvPr/>
        </p:nvSpPr>
        <p:spPr>
          <a:xfrm>
            <a:off x="6832600" y="5055576"/>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Rounded Corners 24">
            <a:extLst>
              <a:ext uri="{FF2B5EF4-FFF2-40B4-BE49-F238E27FC236}">
                <a16:creationId xmlns:a16="http://schemas.microsoft.com/office/drawing/2014/main" id="{94A75A79-A67A-4A23-8588-7FC5EB9A5183}"/>
              </a:ext>
              <a:ext uri="{C183D7F6-B498-43B3-948B-1728B52AA6E4}">
                <adec:decorative xmlns:adec="http://schemas.microsoft.com/office/drawing/2017/decorative" val="1"/>
              </a:ext>
            </a:extLst>
          </p:cNvPr>
          <p:cNvSpPr/>
          <p:nvPr/>
        </p:nvSpPr>
        <p:spPr>
          <a:xfrm>
            <a:off x="1279411" y="1575451"/>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RESULTS &amp; CONCLUSION</a:t>
            </a:r>
          </a:p>
        </p:txBody>
      </p:sp>
      <p:sp>
        <p:nvSpPr>
          <p:cNvPr id="26" name="Oval 25">
            <a:extLst>
              <a:ext uri="{FF2B5EF4-FFF2-40B4-BE49-F238E27FC236}">
                <a16:creationId xmlns:a16="http://schemas.microsoft.com/office/drawing/2014/main" id="{BBC62739-FA35-49F8-8929-743B31F55A69}"/>
              </a:ext>
              <a:ext uri="{C183D7F6-B498-43B3-948B-1728B52AA6E4}">
                <adec:decorative xmlns:adec="http://schemas.microsoft.com/office/drawing/2017/decorative" val="1"/>
              </a:ext>
            </a:extLst>
          </p:cNvPr>
          <p:cNvSpPr/>
          <p:nvPr/>
        </p:nvSpPr>
        <p:spPr>
          <a:xfrm>
            <a:off x="4419600" y="151447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Rounded Corners 26">
            <a:extLst>
              <a:ext uri="{FF2B5EF4-FFF2-40B4-BE49-F238E27FC236}">
                <a16:creationId xmlns:a16="http://schemas.microsoft.com/office/drawing/2014/main" id="{71BB375D-5EE6-4428-9817-2C7DB6B94332}"/>
              </a:ext>
              <a:ext uri="{C183D7F6-B498-43B3-948B-1728B52AA6E4}">
                <adec:decorative xmlns:adec="http://schemas.microsoft.com/office/drawing/2017/decorative" val="1"/>
              </a:ext>
            </a:extLst>
          </p:cNvPr>
          <p:cNvSpPr/>
          <p:nvPr/>
        </p:nvSpPr>
        <p:spPr>
          <a:xfrm>
            <a:off x="838200" y="333472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ANALYSIS</a:t>
            </a:r>
          </a:p>
        </p:txBody>
      </p:sp>
      <p:sp>
        <p:nvSpPr>
          <p:cNvPr id="28" name="Oval 27">
            <a:extLst>
              <a:ext uri="{FF2B5EF4-FFF2-40B4-BE49-F238E27FC236}">
                <a16:creationId xmlns:a16="http://schemas.microsoft.com/office/drawing/2014/main" id="{B3A511B7-C7F3-4107-9962-1E10D2E087DD}"/>
              </a:ext>
              <a:ext uri="{C183D7F6-B498-43B3-948B-1728B52AA6E4}">
                <adec:decorative xmlns:adec="http://schemas.microsoft.com/office/drawing/2017/decorative" val="1"/>
              </a:ext>
            </a:extLst>
          </p:cNvPr>
          <p:cNvSpPr/>
          <p:nvPr/>
        </p:nvSpPr>
        <p:spPr>
          <a:xfrm>
            <a:off x="3670300" y="323532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Rounded Corners 28">
            <a:extLst>
              <a:ext uri="{FF2B5EF4-FFF2-40B4-BE49-F238E27FC236}">
                <a16:creationId xmlns:a16="http://schemas.microsoft.com/office/drawing/2014/main" id="{D4D7D4B6-62C2-45AB-89A5-3A41DA021FD2}"/>
              </a:ext>
              <a:ext uri="{C183D7F6-B498-43B3-948B-1728B52AA6E4}">
                <adec:decorative xmlns:adec="http://schemas.microsoft.com/office/drawing/2017/decorative" val="1"/>
              </a:ext>
            </a:extLst>
          </p:cNvPr>
          <p:cNvSpPr/>
          <p:nvPr/>
        </p:nvSpPr>
        <p:spPr>
          <a:xfrm>
            <a:off x="1587500" y="5154978"/>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METHODOLOGY</a:t>
            </a:r>
          </a:p>
        </p:txBody>
      </p:sp>
      <p:sp>
        <p:nvSpPr>
          <p:cNvPr id="30" name="Oval 29">
            <a:extLst>
              <a:ext uri="{FF2B5EF4-FFF2-40B4-BE49-F238E27FC236}">
                <a16:creationId xmlns:a16="http://schemas.microsoft.com/office/drawing/2014/main" id="{83902602-D4BC-4D44-AC14-BB55A86C5D06}"/>
              </a:ext>
              <a:ext uri="{C183D7F6-B498-43B3-948B-1728B52AA6E4}">
                <adec:decorative xmlns:adec="http://schemas.microsoft.com/office/drawing/2017/decorative" val="1"/>
              </a:ext>
            </a:extLst>
          </p:cNvPr>
          <p:cNvSpPr/>
          <p:nvPr/>
        </p:nvSpPr>
        <p:spPr>
          <a:xfrm>
            <a:off x="4419600" y="5055576"/>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descr="Icons of bar chart and line graph.">
            <a:extLst>
              <a:ext uri="{FF2B5EF4-FFF2-40B4-BE49-F238E27FC236}">
                <a16:creationId xmlns:a16="http://schemas.microsoft.com/office/drawing/2014/main" id="{044C3643-8A0E-47C1-BEB8-C73203B5E58D}"/>
              </a:ext>
            </a:extLst>
          </p:cNvPr>
          <p:cNvGrpSpPr/>
          <p:nvPr/>
        </p:nvGrpSpPr>
        <p:grpSpPr>
          <a:xfrm>
            <a:off x="4715661" y="1810536"/>
            <a:ext cx="347679" cy="347679"/>
            <a:chOff x="4319588" y="2492375"/>
            <a:chExt cx="287338" cy="287338"/>
          </a:xfrm>
          <a:solidFill>
            <a:schemeClr val="bg1"/>
          </a:solidFill>
        </p:grpSpPr>
        <p:sp>
          <p:nvSpPr>
            <p:cNvPr id="32" name="Freeform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4" name="Freeform 1676" descr="Icon of check box. ">
            <a:extLst>
              <a:ext uri="{FF2B5EF4-FFF2-40B4-BE49-F238E27FC236}">
                <a16:creationId xmlns:a16="http://schemas.microsoft.com/office/drawing/2014/main" id="{6FB02354-C73F-4DCF-8004-E9CCA66963EA}"/>
              </a:ext>
            </a:extLst>
          </p:cNvPr>
          <p:cNvSpPr>
            <a:spLocks noEditPoints="1"/>
          </p:cNvSpPr>
          <p:nvPr/>
        </p:nvSpPr>
        <p:spPr bwMode="auto">
          <a:xfrm>
            <a:off x="7129621" y="181149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4665" descr="Icon of graph. ">
            <a:extLst>
              <a:ext uri="{FF2B5EF4-FFF2-40B4-BE49-F238E27FC236}">
                <a16:creationId xmlns:a16="http://schemas.microsoft.com/office/drawing/2014/main" id="{557E39B2-E017-4E5C-B53E-DDE3B9D4C92C}"/>
              </a:ext>
            </a:extLst>
          </p:cNvPr>
          <p:cNvSpPr>
            <a:spLocks/>
          </p:cNvSpPr>
          <p:nvPr/>
        </p:nvSpPr>
        <p:spPr bwMode="auto">
          <a:xfrm>
            <a:off x="7877961" y="3531386"/>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36" name="Group 35" descr="Icon of human being and gear. ">
            <a:extLst>
              <a:ext uri="{FF2B5EF4-FFF2-40B4-BE49-F238E27FC236}">
                <a16:creationId xmlns:a16="http://schemas.microsoft.com/office/drawing/2014/main" id="{ECC5F635-1712-4572-A9EC-F94E2199DDBD}"/>
              </a:ext>
            </a:extLst>
          </p:cNvPr>
          <p:cNvGrpSpPr/>
          <p:nvPr/>
        </p:nvGrpSpPr>
        <p:grpSpPr>
          <a:xfrm>
            <a:off x="7133464" y="5355478"/>
            <a:ext cx="338073" cy="339996"/>
            <a:chOff x="6450013" y="5349875"/>
            <a:chExt cx="279399" cy="280988"/>
          </a:xfrm>
          <a:solidFill>
            <a:schemeClr val="bg1"/>
          </a:solidFill>
        </p:grpSpPr>
        <p:sp>
          <p:nvSpPr>
            <p:cNvPr id="37" name="Freeform 3673">
              <a:extLst>
                <a:ext uri="{FF2B5EF4-FFF2-40B4-BE49-F238E27FC236}">
                  <a16:creationId xmlns:a16="http://schemas.microsoft.com/office/drawing/2014/main" id="{D1391604-D4EC-48A8-AE57-EDF194392FB1}"/>
                </a:ext>
              </a:extLst>
            </p:cNvPr>
            <p:cNvSpPr>
              <a:spLocks/>
            </p:cNvSpPr>
            <p:nvPr/>
          </p:nvSpPr>
          <p:spPr bwMode="auto">
            <a:xfrm>
              <a:off x="6450013" y="5349875"/>
              <a:ext cx="182562" cy="238125"/>
            </a:xfrm>
            <a:custGeom>
              <a:avLst/>
              <a:gdLst>
                <a:gd name="T0" fmla="*/ 379 w 459"/>
                <a:gd name="T1" fmla="*/ 550 h 602"/>
                <a:gd name="T2" fmla="*/ 380 w 459"/>
                <a:gd name="T3" fmla="*/ 519 h 602"/>
                <a:gd name="T4" fmla="*/ 345 w 459"/>
                <a:gd name="T5" fmla="*/ 495 h 602"/>
                <a:gd name="T6" fmla="*/ 397 w 459"/>
                <a:gd name="T7" fmla="*/ 400 h 602"/>
                <a:gd name="T8" fmla="*/ 408 w 459"/>
                <a:gd name="T9" fmla="*/ 395 h 602"/>
                <a:gd name="T10" fmla="*/ 450 w 459"/>
                <a:gd name="T11" fmla="*/ 406 h 602"/>
                <a:gd name="T12" fmla="*/ 412 w 459"/>
                <a:gd name="T13" fmla="*/ 384 h 602"/>
                <a:gd name="T14" fmla="*/ 376 w 459"/>
                <a:gd name="T15" fmla="*/ 370 h 602"/>
                <a:gd name="T16" fmla="*/ 361 w 459"/>
                <a:gd name="T17" fmla="*/ 307 h 602"/>
                <a:gd name="T18" fmla="*/ 379 w 459"/>
                <a:gd name="T19" fmla="*/ 288 h 602"/>
                <a:gd name="T20" fmla="*/ 397 w 459"/>
                <a:gd name="T21" fmla="*/ 252 h 602"/>
                <a:gd name="T22" fmla="*/ 406 w 459"/>
                <a:gd name="T23" fmla="*/ 214 h 602"/>
                <a:gd name="T24" fmla="*/ 415 w 459"/>
                <a:gd name="T25" fmla="*/ 202 h 602"/>
                <a:gd name="T26" fmla="*/ 420 w 459"/>
                <a:gd name="T27" fmla="*/ 183 h 602"/>
                <a:gd name="T28" fmla="*/ 416 w 459"/>
                <a:gd name="T29" fmla="*/ 152 h 602"/>
                <a:gd name="T30" fmla="*/ 412 w 459"/>
                <a:gd name="T31" fmla="*/ 121 h 602"/>
                <a:gd name="T32" fmla="*/ 420 w 459"/>
                <a:gd name="T33" fmla="*/ 78 h 602"/>
                <a:gd name="T34" fmla="*/ 415 w 459"/>
                <a:gd name="T35" fmla="*/ 45 h 602"/>
                <a:gd name="T36" fmla="*/ 403 w 459"/>
                <a:gd name="T37" fmla="*/ 27 h 602"/>
                <a:gd name="T38" fmla="*/ 382 w 459"/>
                <a:gd name="T39" fmla="*/ 15 h 602"/>
                <a:gd name="T40" fmla="*/ 341 w 459"/>
                <a:gd name="T41" fmla="*/ 3 h 602"/>
                <a:gd name="T42" fmla="*/ 291 w 459"/>
                <a:gd name="T43" fmla="*/ 0 h 602"/>
                <a:gd name="T44" fmla="*/ 245 w 459"/>
                <a:gd name="T45" fmla="*/ 9 h 602"/>
                <a:gd name="T46" fmla="*/ 213 w 459"/>
                <a:gd name="T47" fmla="*/ 27 h 602"/>
                <a:gd name="T48" fmla="*/ 201 w 459"/>
                <a:gd name="T49" fmla="*/ 42 h 602"/>
                <a:gd name="T50" fmla="*/ 181 w 459"/>
                <a:gd name="T51" fmla="*/ 44 h 602"/>
                <a:gd name="T52" fmla="*/ 163 w 459"/>
                <a:gd name="T53" fmla="*/ 56 h 602"/>
                <a:gd name="T54" fmla="*/ 155 w 459"/>
                <a:gd name="T55" fmla="*/ 87 h 602"/>
                <a:gd name="T56" fmla="*/ 164 w 459"/>
                <a:gd name="T57" fmla="*/ 138 h 602"/>
                <a:gd name="T58" fmla="*/ 159 w 459"/>
                <a:gd name="T59" fmla="*/ 144 h 602"/>
                <a:gd name="T60" fmla="*/ 150 w 459"/>
                <a:gd name="T61" fmla="*/ 162 h 602"/>
                <a:gd name="T62" fmla="*/ 149 w 459"/>
                <a:gd name="T63" fmla="*/ 184 h 602"/>
                <a:gd name="T64" fmla="*/ 154 w 459"/>
                <a:gd name="T65" fmla="*/ 201 h 602"/>
                <a:gd name="T66" fmla="*/ 163 w 459"/>
                <a:gd name="T67" fmla="*/ 214 h 602"/>
                <a:gd name="T68" fmla="*/ 169 w 459"/>
                <a:gd name="T69" fmla="*/ 237 h 602"/>
                <a:gd name="T70" fmla="*/ 179 w 459"/>
                <a:gd name="T71" fmla="*/ 271 h 602"/>
                <a:gd name="T72" fmla="*/ 203 w 459"/>
                <a:gd name="T73" fmla="*/ 306 h 602"/>
                <a:gd name="T74" fmla="*/ 215 w 459"/>
                <a:gd name="T75" fmla="*/ 364 h 602"/>
                <a:gd name="T76" fmla="*/ 171 w 459"/>
                <a:gd name="T77" fmla="*/ 381 h 602"/>
                <a:gd name="T78" fmla="*/ 106 w 459"/>
                <a:gd name="T79" fmla="*/ 401 h 602"/>
                <a:gd name="T80" fmla="*/ 46 w 459"/>
                <a:gd name="T81" fmla="*/ 428 h 602"/>
                <a:gd name="T82" fmla="*/ 22 w 459"/>
                <a:gd name="T83" fmla="*/ 449 h 602"/>
                <a:gd name="T84" fmla="*/ 10 w 459"/>
                <a:gd name="T85" fmla="*/ 479 h 602"/>
                <a:gd name="T86" fmla="*/ 2 w 459"/>
                <a:gd name="T87" fmla="*/ 540 h 602"/>
                <a:gd name="T88" fmla="*/ 1 w 459"/>
                <a:gd name="T89" fmla="*/ 594 h 602"/>
                <a:gd name="T90" fmla="*/ 11 w 459"/>
                <a:gd name="T91" fmla="*/ 602 h 602"/>
                <a:gd name="T92" fmla="*/ 345 w 459"/>
                <a:gd name="T93" fmla="*/ 589 h 602"/>
                <a:gd name="T94" fmla="*/ 352 w 459"/>
                <a:gd name="T95" fmla="*/ 57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9" h="602">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674">
              <a:extLst>
                <a:ext uri="{FF2B5EF4-FFF2-40B4-BE49-F238E27FC236}">
                  <a16:creationId xmlns:a16="http://schemas.microsoft.com/office/drawing/2014/main" id="{44A4D0F8-0767-41BC-BE62-0AED99EC8B25}"/>
                </a:ext>
              </a:extLst>
            </p:cNvPr>
            <p:cNvSpPr>
              <a:spLocks noEditPoints="1"/>
            </p:cNvSpPr>
            <p:nvPr/>
          </p:nvSpPr>
          <p:spPr bwMode="auto">
            <a:xfrm>
              <a:off x="6597650" y="5497513"/>
              <a:ext cx="131762" cy="133350"/>
            </a:xfrm>
            <a:custGeom>
              <a:avLst/>
              <a:gdLst>
                <a:gd name="T0" fmla="*/ 151 w 332"/>
                <a:gd name="T1" fmla="*/ 243 h 336"/>
                <a:gd name="T2" fmla="*/ 129 w 332"/>
                <a:gd name="T3" fmla="*/ 235 h 336"/>
                <a:gd name="T4" fmla="*/ 111 w 332"/>
                <a:gd name="T5" fmla="*/ 222 h 336"/>
                <a:gd name="T6" fmla="*/ 97 w 332"/>
                <a:gd name="T7" fmla="*/ 204 h 336"/>
                <a:gd name="T8" fmla="*/ 89 w 332"/>
                <a:gd name="T9" fmla="*/ 182 h 336"/>
                <a:gd name="T10" fmla="*/ 88 w 332"/>
                <a:gd name="T11" fmla="*/ 159 h 336"/>
                <a:gd name="T12" fmla="*/ 94 w 332"/>
                <a:gd name="T13" fmla="*/ 136 h 336"/>
                <a:gd name="T14" fmla="*/ 106 w 332"/>
                <a:gd name="T15" fmla="*/ 117 h 336"/>
                <a:gd name="T16" fmla="*/ 122 w 332"/>
                <a:gd name="T17" fmla="*/ 103 h 336"/>
                <a:gd name="T18" fmla="*/ 143 w 332"/>
                <a:gd name="T19" fmla="*/ 92 h 336"/>
                <a:gd name="T20" fmla="*/ 166 w 332"/>
                <a:gd name="T21" fmla="*/ 89 h 336"/>
                <a:gd name="T22" fmla="*/ 189 w 332"/>
                <a:gd name="T23" fmla="*/ 92 h 336"/>
                <a:gd name="T24" fmla="*/ 210 w 332"/>
                <a:gd name="T25" fmla="*/ 103 h 336"/>
                <a:gd name="T26" fmla="*/ 226 w 332"/>
                <a:gd name="T27" fmla="*/ 117 h 336"/>
                <a:gd name="T28" fmla="*/ 238 w 332"/>
                <a:gd name="T29" fmla="*/ 136 h 336"/>
                <a:gd name="T30" fmla="*/ 243 w 332"/>
                <a:gd name="T31" fmla="*/ 159 h 336"/>
                <a:gd name="T32" fmla="*/ 242 w 332"/>
                <a:gd name="T33" fmla="*/ 182 h 336"/>
                <a:gd name="T34" fmla="*/ 234 w 332"/>
                <a:gd name="T35" fmla="*/ 204 h 336"/>
                <a:gd name="T36" fmla="*/ 221 w 332"/>
                <a:gd name="T37" fmla="*/ 222 h 336"/>
                <a:gd name="T38" fmla="*/ 203 w 332"/>
                <a:gd name="T39" fmla="*/ 235 h 336"/>
                <a:gd name="T40" fmla="*/ 181 w 332"/>
                <a:gd name="T41" fmla="*/ 243 h 336"/>
                <a:gd name="T42" fmla="*/ 306 w 332"/>
                <a:gd name="T43" fmla="*/ 204 h 336"/>
                <a:gd name="T44" fmla="*/ 300 w 332"/>
                <a:gd name="T45" fmla="*/ 195 h 336"/>
                <a:gd name="T46" fmla="*/ 302 w 332"/>
                <a:gd name="T47" fmla="*/ 167 h 336"/>
                <a:gd name="T48" fmla="*/ 300 w 332"/>
                <a:gd name="T49" fmla="*/ 139 h 336"/>
                <a:gd name="T50" fmla="*/ 306 w 332"/>
                <a:gd name="T51" fmla="*/ 130 h 336"/>
                <a:gd name="T52" fmla="*/ 269 w 332"/>
                <a:gd name="T53" fmla="*/ 64 h 336"/>
                <a:gd name="T54" fmla="*/ 257 w 332"/>
                <a:gd name="T55" fmla="*/ 65 h 336"/>
                <a:gd name="T56" fmla="*/ 242 w 332"/>
                <a:gd name="T57" fmla="*/ 53 h 336"/>
                <a:gd name="T58" fmla="*/ 215 w 332"/>
                <a:gd name="T59" fmla="*/ 35 h 336"/>
                <a:gd name="T60" fmla="*/ 207 w 332"/>
                <a:gd name="T61" fmla="*/ 27 h 336"/>
                <a:gd name="T62" fmla="*/ 135 w 332"/>
                <a:gd name="T63" fmla="*/ 0 h 336"/>
                <a:gd name="T64" fmla="*/ 133 w 332"/>
                <a:gd name="T65" fmla="*/ 31 h 336"/>
                <a:gd name="T66" fmla="*/ 113 w 332"/>
                <a:gd name="T67" fmla="*/ 41 h 336"/>
                <a:gd name="T68" fmla="*/ 77 w 332"/>
                <a:gd name="T69" fmla="*/ 63 h 336"/>
                <a:gd name="T70" fmla="*/ 67 w 332"/>
                <a:gd name="T71" fmla="*/ 65 h 336"/>
                <a:gd name="T72" fmla="*/ 0 w 332"/>
                <a:gd name="T73" fmla="*/ 114 h 336"/>
                <a:gd name="T74" fmla="*/ 31 w 332"/>
                <a:gd name="T75" fmla="*/ 135 h 336"/>
                <a:gd name="T76" fmla="*/ 30 w 332"/>
                <a:gd name="T77" fmla="*/ 154 h 336"/>
                <a:gd name="T78" fmla="*/ 31 w 332"/>
                <a:gd name="T79" fmla="*/ 191 h 336"/>
                <a:gd name="T80" fmla="*/ 29 w 332"/>
                <a:gd name="T81" fmla="*/ 202 h 336"/>
                <a:gd name="T82" fmla="*/ 38 w 332"/>
                <a:gd name="T83" fmla="*/ 284 h 336"/>
                <a:gd name="T84" fmla="*/ 71 w 332"/>
                <a:gd name="T85" fmla="*/ 267 h 336"/>
                <a:gd name="T86" fmla="*/ 89 w 332"/>
                <a:gd name="T87" fmla="*/ 279 h 336"/>
                <a:gd name="T88" fmla="*/ 139 w 332"/>
                <a:gd name="T89" fmla="*/ 300 h 336"/>
                <a:gd name="T90" fmla="*/ 146 w 332"/>
                <a:gd name="T91" fmla="*/ 308 h 336"/>
                <a:gd name="T92" fmla="*/ 207 w 332"/>
                <a:gd name="T93" fmla="*/ 336 h 336"/>
                <a:gd name="T94" fmla="*/ 208 w 332"/>
                <a:gd name="T95" fmla="*/ 306 h 336"/>
                <a:gd name="T96" fmla="*/ 223 w 332"/>
                <a:gd name="T97" fmla="*/ 297 h 336"/>
                <a:gd name="T98" fmla="*/ 246 w 332"/>
                <a:gd name="T99" fmla="*/ 279 h 336"/>
                <a:gd name="T100" fmla="*/ 257 w 332"/>
                <a:gd name="T101" fmla="*/ 268 h 336"/>
                <a:gd name="T102" fmla="*/ 269 w 332"/>
                <a:gd name="T103" fmla="*/ 270 h 336"/>
                <a:gd name="T104" fmla="*/ 306 w 332"/>
                <a:gd name="T105" fmla="*/ 20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2" h="336">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9" name="Group 38" descr="Icon of gears. ">
            <a:extLst>
              <a:ext uri="{FF2B5EF4-FFF2-40B4-BE49-F238E27FC236}">
                <a16:creationId xmlns:a16="http://schemas.microsoft.com/office/drawing/2014/main" id="{5BC0E3F0-447D-4721-AB1F-C8243BA36671}"/>
              </a:ext>
            </a:extLst>
          </p:cNvPr>
          <p:cNvGrpSpPr/>
          <p:nvPr/>
        </p:nvGrpSpPr>
        <p:grpSpPr>
          <a:xfrm>
            <a:off x="4717582" y="5353558"/>
            <a:ext cx="343837" cy="343837"/>
            <a:chOff x="7613650" y="1387475"/>
            <a:chExt cx="284163" cy="284163"/>
          </a:xfrm>
          <a:solidFill>
            <a:schemeClr val="bg1"/>
          </a:solidFill>
        </p:grpSpPr>
        <p:sp>
          <p:nvSpPr>
            <p:cNvPr id="40" name="Freeform 4359">
              <a:extLst>
                <a:ext uri="{FF2B5EF4-FFF2-40B4-BE49-F238E27FC236}">
                  <a16:creationId xmlns:a16="http://schemas.microsoft.com/office/drawing/2014/main" id="{351831F3-9830-4A23-8B34-11A3FCCA027E}"/>
                </a:ext>
              </a:extLst>
            </p:cNvPr>
            <p:cNvSpPr>
              <a:spLocks noEditPoints="1"/>
            </p:cNvSpPr>
            <p:nvPr/>
          </p:nvSpPr>
          <p:spPr bwMode="auto">
            <a:xfrm>
              <a:off x="7613650" y="1471613"/>
              <a:ext cx="200025" cy="200025"/>
            </a:xfrm>
            <a:custGeom>
              <a:avLst/>
              <a:gdLst>
                <a:gd name="T0" fmla="*/ 276 w 629"/>
                <a:gd name="T1" fmla="*/ 436 h 629"/>
                <a:gd name="T2" fmla="*/ 233 w 629"/>
                <a:gd name="T3" fmla="*/ 411 h 629"/>
                <a:gd name="T4" fmla="*/ 202 w 629"/>
                <a:gd name="T5" fmla="*/ 374 h 629"/>
                <a:gd name="T6" fmla="*/ 187 w 629"/>
                <a:gd name="T7" fmla="*/ 325 h 629"/>
                <a:gd name="T8" fmla="*/ 192 w 629"/>
                <a:gd name="T9" fmla="*/ 274 h 629"/>
                <a:gd name="T10" fmla="*/ 216 w 629"/>
                <a:gd name="T11" fmla="*/ 231 h 629"/>
                <a:gd name="T12" fmla="*/ 253 w 629"/>
                <a:gd name="T13" fmla="*/ 199 h 629"/>
                <a:gd name="T14" fmla="*/ 301 w 629"/>
                <a:gd name="T15" fmla="*/ 184 h 629"/>
                <a:gd name="T16" fmla="*/ 352 w 629"/>
                <a:gd name="T17" fmla="*/ 190 h 629"/>
                <a:gd name="T18" fmla="*/ 395 w 629"/>
                <a:gd name="T19" fmla="*/ 213 h 629"/>
                <a:gd name="T20" fmla="*/ 426 w 629"/>
                <a:gd name="T21" fmla="*/ 252 h 629"/>
                <a:gd name="T22" fmla="*/ 441 w 629"/>
                <a:gd name="T23" fmla="*/ 300 h 629"/>
                <a:gd name="T24" fmla="*/ 436 w 629"/>
                <a:gd name="T25" fmla="*/ 350 h 629"/>
                <a:gd name="T26" fmla="*/ 413 w 629"/>
                <a:gd name="T27" fmla="*/ 394 h 629"/>
                <a:gd name="T28" fmla="*/ 375 w 629"/>
                <a:gd name="T29" fmla="*/ 425 h 629"/>
                <a:gd name="T30" fmla="*/ 327 w 629"/>
                <a:gd name="T31" fmla="*/ 440 h 629"/>
                <a:gd name="T32" fmla="*/ 572 w 629"/>
                <a:gd name="T33" fmla="*/ 346 h 629"/>
                <a:gd name="T34" fmla="*/ 574 w 629"/>
                <a:gd name="T35" fmla="*/ 302 h 629"/>
                <a:gd name="T36" fmla="*/ 620 w 629"/>
                <a:gd name="T37" fmla="*/ 241 h 629"/>
                <a:gd name="T38" fmla="*/ 628 w 629"/>
                <a:gd name="T39" fmla="*/ 231 h 629"/>
                <a:gd name="T40" fmla="*/ 625 w 629"/>
                <a:gd name="T41" fmla="*/ 219 h 629"/>
                <a:gd name="T42" fmla="*/ 544 w 629"/>
                <a:gd name="T43" fmla="*/ 84 h 629"/>
                <a:gd name="T44" fmla="*/ 532 w 629"/>
                <a:gd name="T45" fmla="*/ 83 h 629"/>
                <a:gd name="T46" fmla="*/ 447 w 629"/>
                <a:gd name="T47" fmla="*/ 88 h 629"/>
                <a:gd name="T48" fmla="*/ 407 w 629"/>
                <a:gd name="T49" fmla="*/ 69 h 629"/>
                <a:gd name="T50" fmla="*/ 404 w 629"/>
                <a:gd name="T51" fmla="*/ 7 h 629"/>
                <a:gd name="T52" fmla="*/ 395 w 629"/>
                <a:gd name="T53" fmla="*/ 0 h 629"/>
                <a:gd name="T54" fmla="*/ 235 w 629"/>
                <a:gd name="T55" fmla="*/ 1 h 629"/>
                <a:gd name="T56" fmla="*/ 227 w 629"/>
                <a:gd name="T57" fmla="*/ 10 h 629"/>
                <a:gd name="T58" fmla="*/ 216 w 629"/>
                <a:gd name="T59" fmla="*/ 72 h 629"/>
                <a:gd name="T60" fmla="*/ 177 w 629"/>
                <a:gd name="T61" fmla="*/ 91 h 629"/>
                <a:gd name="T62" fmla="*/ 98 w 629"/>
                <a:gd name="T63" fmla="*/ 84 h 629"/>
                <a:gd name="T64" fmla="*/ 87 w 629"/>
                <a:gd name="T65" fmla="*/ 83 h 629"/>
                <a:gd name="T66" fmla="*/ 78 w 629"/>
                <a:gd name="T67" fmla="*/ 90 h 629"/>
                <a:gd name="T68" fmla="*/ 1 w 629"/>
                <a:gd name="T69" fmla="*/ 228 h 629"/>
                <a:gd name="T70" fmla="*/ 57 w 629"/>
                <a:gd name="T71" fmla="*/ 269 h 629"/>
                <a:gd name="T72" fmla="*/ 54 w 629"/>
                <a:gd name="T73" fmla="*/ 313 h 629"/>
                <a:gd name="T74" fmla="*/ 57 w 629"/>
                <a:gd name="T75" fmla="*/ 355 h 629"/>
                <a:gd name="T76" fmla="*/ 2 w 629"/>
                <a:gd name="T77" fmla="*/ 391 h 629"/>
                <a:gd name="T78" fmla="*/ 1 w 629"/>
                <a:gd name="T79" fmla="*/ 402 h 629"/>
                <a:gd name="T80" fmla="*/ 86 w 629"/>
                <a:gd name="T81" fmla="*/ 543 h 629"/>
                <a:gd name="T82" fmla="*/ 98 w 629"/>
                <a:gd name="T83" fmla="*/ 542 h 629"/>
                <a:gd name="T84" fmla="*/ 177 w 629"/>
                <a:gd name="T85" fmla="*/ 533 h 629"/>
                <a:gd name="T86" fmla="*/ 216 w 629"/>
                <a:gd name="T87" fmla="*/ 552 h 629"/>
                <a:gd name="T88" fmla="*/ 227 w 629"/>
                <a:gd name="T89" fmla="*/ 620 h 629"/>
                <a:gd name="T90" fmla="*/ 235 w 629"/>
                <a:gd name="T91" fmla="*/ 628 h 629"/>
                <a:gd name="T92" fmla="*/ 395 w 629"/>
                <a:gd name="T93" fmla="*/ 629 h 629"/>
                <a:gd name="T94" fmla="*/ 404 w 629"/>
                <a:gd name="T95" fmla="*/ 623 h 629"/>
                <a:gd name="T96" fmla="*/ 407 w 629"/>
                <a:gd name="T97" fmla="*/ 556 h 629"/>
                <a:gd name="T98" fmla="*/ 447 w 629"/>
                <a:gd name="T99" fmla="*/ 538 h 629"/>
                <a:gd name="T100" fmla="*/ 533 w 629"/>
                <a:gd name="T101" fmla="*/ 543 h 629"/>
                <a:gd name="T102" fmla="*/ 545 w 629"/>
                <a:gd name="T103" fmla="*/ 543 h 629"/>
                <a:gd name="T104" fmla="*/ 627 w 629"/>
                <a:gd name="T105" fmla="*/ 405 h 629"/>
                <a:gd name="T106" fmla="*/ 628 w 629"/>
                <a:gd name="T107" fmla="*/ 394 h 629"/>
                <a:gd name="T108" fmla="*/ 621 w 629"/>
                <a:gd name="T109" fmla="*/ 38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4360">
              <a:extLst>
                <a:ext uri="{FF2B5EF4-FFF2-40B4-BE49-F238E27FC236}">
                  <a16:creationId xmlns:a16="http://schemas.microsoft.com/office/drawing/2014/main" id="{CDB8F87B-81A2-480F-ADA8-BFB5FD890ACD}"/>
                </a:ext>
              </a:extLst>
            </p:cNvPr>
            <p:cNvSpPr>
              <a:spLocks noEditPoints="1"/>
            </p:cNvSpPr>
            <p:nvPr/>
          </p:nvSpPr>
          <p:spPr bwMode="auto">
            <a:xfrm>
              <a:off x="7781925" y="1387475"/>
              <a:ext cx="115888" cy="117475"/>
            </a:xfrm>
            <a:custGeom>
              <a:avLst/>
              <a:gdLst>
                <a:gd name="T0" fmla="*/ 160 w 362"/>
                <a:gd name="T1" fmla="*/ 252 h 369"/>
                <a:gd name="T2" fmla="*/ 135 w 362"/>
                <a:gd name="T3" fmla="*/ 238 h 369"/>
                <a:gd name="T4" fmla="*/ 118 w 362"/>
                <a:gd name="T5" fmla="*/ 218 h 369"/>
                <a:gd name="T6" fmla="*/ 109 w 362"/>
                <a:gd name="T7" fmla="*/ 190 h 369"/>
                <a:gd name="T8" fmla="*/ 113 w 362"/>
                <a:gd name="T9" fmla="*/ 162 h 369"/>
                <a:gd name="T10" fmla="*/ 125 w 362"/>
                <a:gd name="T11" fmla="*/ 138 h 369"/>
                <a:gd name="T12" fmla="*/ 147 w 362"/>
                <a:gd name="T13" fmla="*/ 121 h 369"/>
                <a:gd name="T14" fmla="*/ 174 w 362"/>
                <a:gd name="T15" fmla="*/ 112 h 369"/>
                <a:gd name="T16" fmla="*/ 202 w 362"/>
                <a:gd name="T17" fmla="*/ 114 h 369"/>
                <a:gd name="T18" fmla="*/ 226 w 362"/>
                <a:gd name="T19" fmla="*/ 128 h 369"/>
                <a:gd name="T20" fmla="*/ 244 w 362"/>
                <a:gd name="T21" fmla="*/ 149 h 369"/>
                <a:gd name="T22" fmla="*/ 252 w 362"/>
                <a:gd name="T23" fmla="*/ 176 h 369"/>
                <a:gd name="T24" fmla="*/ 250 w 362"/>
                <a:gd name="T25" fmla="*/ 205 h 369"/>
                <a:gd name="T26" fmla="*/ 236 w 362"/>
                <a:gd name="T27" fmla="*/ 229 h 369"/>
                <a:gd name="T28" fmla="*/ 215 w 362"/>
                <a:gd name="T29" fmla="*/ 247 h 369"/>
                <a:gd name="T30" fmla="*/ 189 w 362"/>
                <a:gd name="T31" fmla="*/ 254 h 369"/>
                <a:gd name="T32" fmla="*/ 328 w 362"/>
                <a:gd name="T33" fmla="*/ 195 h 369"/>
                <a:gd name="T34" fmla="*/ 354 w 362"/>
                <a:gd name="T35" fmla="*/ 144 h 369"/>
                <a:gd name="T36" fmla="*/ 361 w 362"/>
                <a:gd name="T37" fmla="*/ 136 h 369"/>
                <a:gd name="T38" fmla="*/ 360 w 362"/>
                <a:gd name="T39" fmla="*/ 124 h 369"/>
                <a:gd name="T40" fmla="*/ 316 w 362"/>
                <a:gd name="T41" fmla="*/ 53 h 369"/>
                <a:gd name="T42" fmla="*/ 304 w 362"/>
                <a:gd name="T43" fmla="*/ 52 h 369"/>
                <a:gd name="T44" fmla="*/ 256 w 362"/>
                <a:gd name="T45" fmla="*/ 56 h 369"/>
                <a:gd name="T46" fmla="*/ 236 w 362"/>
                <a:gd name="T47" fmla="*/ 10 h 369"/>
                <a:gd name="T48" fmla="*/ 229 w 362"/>
                <a:gd name="T49" fmla="*/ 2 h 369"/>
                <a:gd name="T50" fmla="*/ 146 w 362"/>
                <a:gd name="T51" fmla="*/ 0 h 369"/>
                <a:gd name="T52" fmla="*/ 135 w 362"/>
                <a:gd name="T53" fmla="*/ 3 h 369"/>
                <a:gd name="T54" fmla="*/ 131 w 362"/>
                <a:gd name="T55" fmla="*/ 14 h 369"/>
                <a:gd name="T56" fmla="*/ 99 w 362"/>
                <a:gd name="T57" fmla="*/ 63 h 369"/>
                <a:gd name="T58" fmla="*/ 55 w 362"/>
                <a:gd name="T59" fmla="*/ 51 h 369"/>
                <a:gd name="T60" fmla="*/ 44 w 362"/>
                <a:gd name="T61" fmla="*/ 54 h 369"/>
                <a:gd name="T62" fmla="*/ 1 w 362"/>
                <a:gd name="T63" fmla="*/ 126 h 369"/>
                <a:gd name="T64" fmla="*/ 2 w 362"/>
                <a:gd name="T65" fmla="*/ 139 h 369"/>
                <a:gd name="T66" fmla="*/ 36 w 362"/>
                <a:gd name="T67" fmla="*/ 160 h 369"/>
                <a:gd name="T68" fmla="*/ 36 w 362"/>
                <a:gd name="T69" fmla="*/ 207 h 369"/>
                <a:gd name="T70" fmla="*/ 1 w 362"/>
                <a:gd name="T71" fmla="*/ 230 h 369"/>
                <a:gd name="T72" fmla="*/ 1 w 362"/>
                <a:gd name="T73" fmla="*/ 240 h 369"/>
                <a:gd name="T74" fmla="*/ 44 w 362"/>
                <a:gd name="T75" fmla="*/ 313 h 369"/>
                <a:gd name="T76" fmla="*/ 60 w 362"/>
                <a:gd name="T77" fmla="*/ 314 h 369"/>
                <a:gd name="T78" fmla="*/ 120 w 362"/>
                <a:gd name="T79" fmla="*/ 316 h 369"/>
                <a:gd name="T80" fmla="*/ 132 w 362"/>
                <a:gd name="T81" fmla="*/ 359 h 369"/>
                <a:gd name="T82" fmla="*/ 140 w 362"/>
                <a:gd name="T83" fmla="*/ 368 h 369"/>
                <a:gd name="T84" fmla="*/ 225 w 362"/>
                <a:gd name="T85" fmla="*/ 368 h 369"/>
                <a:gd name="T86" fmla="*/ 233 w 362"/>
                <a:gd name="T87" fmla="*/ 361 h 369"/>
                <a:gd name="T88" fmla="*/ 237 w 362"/>
                <a:gd name="T89" fmla="*/ 321 h 369"/>
                <a:gd name="T90" fmla="*/ 274 w 362"/>
                <a:gd name="T91" fmla="*/ 298 h 369"/>
                <a:gd name="T92" fmla="*/ 310 w 362"/>
                <a:gd name="T93" fmla="*/ 316 h 369"/>
                <a:gd name="T94" fmla="*/ 360 w 362"/>
                <a:gd name="T95" fmla="*/ 243 h 369"/>
                <a:gd name="T96" fmla="*/ 362 w 362"/>
                <a:gd name="T97" fmla="*/ 232 h 369"/>
                <a:gd name="T98" fmla="*/ 354 w 362"/>
                <a:gd name="T99" fmla="*/ 22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2" h="369">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2" name="Freeform 4346" descr="Icon of box and whisker chart. ">
            <a:extLst>
              <a:ext uri="{FF2B5EF4-FFF2-40B4-BE49-F238E27FC236}">
                <a16:creationId xmlns:a16="http://schemas.microsoft.com/office/drawing/2014/main" id="{D131817A-5B27-4718-8BAC-45C9CEDA45D9}"/>
              </a:ext>
            </a:extLst>
          </p:cNvPr>
          <p:cNvSpPr>
            <a:spLocks noEditPoints="1"/>
          </p:cNvSpPr>
          <p:nvPr/>
        </p:nvSpPr>
        <p:spPr bwMode="auto">
          <a:xfrm>
            <a:off x="3967321" y="3532346"/>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299715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664606" y="601912"/>
            <a:ext cx="352739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Understanding the Problem</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93919"/>
            <a:ext cx="3533313" cy="7993"/>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DA2E98A-AE22-4D05-9C08-0A32FCF8C368}"/>
              </a:ext>
            </a:extLst>
          </p:cNvPr>
          <p:cNvSpPr txBox="1"/>
          <p:nvPr/>
        </p:nvSpPr>
        <p:spPr>
          <a:xfrm>
            <a:off x="612560" y="1377509"/>
            <a:ext cx="11159231" cy="4524315"/>
          </a:xfrm>
          <a:prstGeom prst="rect">
            <a:avLst/>
          </a:prstGeom>
          <a:noFill/>
        </p:spPr>
        <p:txBody>
          <a:bodyPr wrap="square" rtlCol="0">
            <a:spAutoFit/>
          </a:bodyPr>
          <a:lstStyle/>
          <a:p>
            <a:r>
              <a:rPr lang="en-US" b="1" dirty="0">
                <a:solidFill>
                  <a:srgbClr val="7030A0"/>
                </a:solidFill>
              </a:rPr>
              <a:t>Chennai</a:t>
            </a:r>
            <a:r>
              <a:rPr lang="en-US" dirty="0"/>
              <a:t> also known as </a:t>
            </a:r>
            <a:r>
              <a:rPr lang="en-US" b="1" dirty="0">
                <a:solidFill>
                  <a:srgbClr val="7030A0"/>
                </a:solidFill>
              </a:rPr>
              <a:t>Madras</a:t>
            </a:r>
            <a:r>
              <a:rPr lang="en-US" dirty="0"/>
              <a:t> is the </a:t>
            </a:r>
            <a:r>
              <a:rPr lang="en-US" b="1" dirty="0">
                <a:solidFill>
                  <a:srgbClr val="7030A0"/>
                </a:solidFill>
              </a:rPr>
              <a:t>capital of the Indian state of Tamil Nadu</a:t>
            </a:r>
            <a:r>
              <a:rPr lang="en-US" dirty="0"/>
              <a:t>. Chennai was among the </a:t>
            </a:r>
            <a:r>
              <a:rPr lang="en-US" b="1" dirty="0">
                <a:solidFill>
                  <a:schemeClr val="accent5">
                    <a:lumMod val="60000"/>
                    <a:lumOff val="40000"/>
                  </a:schemeClr>
                </a:solidFill>
              </a:rPr>
              <a:t>most-visited Indian cities by foreign tourists</a:t>
            </a:r>
            <a:r>
              <a:rPr lang="en-US" dirty="0"/>
              <a:t>. Tourism-guide publisher </a:t>
            </a:r>
            <a:r>
              <a:rPr lang="en-US" b="1" dirty="0">
                <a:solidFill>
                  <a:srgbClr val="7030A0"/>
                </a:solidFill>
              </a:rPr>
              <a:t>Lonely Planet </a:t>
            </a:r>
            <a:r>
              <a:rPr lang="en-US" dirty="0"/>
              <a:t>named Chennai as </a:t>
            </a:r>
            <a:r>
              <a:rPr lang="en-US" b="1" dirty="0">
                <a:solidFill>
                  <a:srgbClr val="00B0F0"/>
                </a:solidFill>
              </a:rPr>
              <a:t>one of the top ten cities in the world to visit in 2015</a:t>
            </a:r>
            <a:r>
              <a:rPr lang="en-US" dirty="0"/>
              <a:t>. Chennai was ranked the </a:t>
            </a:r>
            <a:r>
              <a:rPr lang="en-US" b="1" dirty="0">
                <a:solidFill>
                  <a:srgbClr val="00B0F0"/>
                </a:solidFill>
              </a:rPr>
              <a:t>43rd-most visited city in the world for the year 2015</a:t>
            </a:r>
            <a:r>
              <a:rPr lang="en-US" dirty="0"/>
              <a:t>. The Quality of Living Survey rated Chennai as the </a:t>
            </a:r>
            <a:r>
              <a:rPr lang="en-US" b="1" dirty="0">
                <a:solidFill>
                  <a:srgbClr val="00B0F0"/>
                </a:solidFill>
              </a:rPr>
              <a:t>safest city in India</a:t>
            </a:r>
            <a:r>
              <a:rPr lang="en-US" dirty="0"/>
              <a:t>. Chennai attracts 45 percent of health tourists visiting India, and 30 to 40 percent of domestic health tourists</a:t>
            </a:r>
            <a:r>
              <a:rPr lang="en-US" b="1" dirty="0">
                <a:solidFill>
                  <a:srgbClr val="7030A0"/>
                </a:solidFill>
              </a:rPr>
              <a:t>. National Geographic </a:t>
            </a:r>
            <a:r>
              <a:rPr lang="en-US" dirty="0"/>
              <a:t>mentioned Chennai as the </a:t>
            </a:r>
            <a:r>
              <a:rPr lang="en-US" b="1" dirty="0">
                <a:solidFill>
                  <a:srgbClr val="00B0F0"/>
                </a:solidFill>
              </a:rPr>
              <a:t>only South Asian city to feature in its 2015 "Top 10 food cities" list</a:t>
            </a:r>
            <a:r>
              <a:rPr lang="en-US" dirty="0"/>
              <a:t>. Chennai was also named the </a:t>
            </a:r>
            <a:r>
              <a:rPr lang="en-US" b="1" dirty="0">
                <a:solidFill>
                  <a:srgbClr val="00B0F0"/>
                </a:solidFill>
              </a:rPr>
              <a:t>ninth-best cosmopolitan city</a:t>
            </a:r>
            <a:r>
              <a:rPr lang="en-US" b="1" dirty="0"/>
              <a:t> </a:t>
            </a:r>
            <a:r>
              <a:rPr lang="en-US" dirty="0"/>
              <a:t>in the world by Lonely Planet. In October 2017, Chennai was added to </a:t>
            </a:r>
            <a:r>
              <a:rPr lang="en-US" b="1" dirty="0">
                <a:solidFill>
                  <a:srgbClr val="7030A0"/>
                </a:solidFill>
              </a:rPr>
              <a:t>the UNESCO Creative Cities Network (UCCN) list </a:t>
            </a:r>
            <a:r>
              <a:rPr lang="en-US" dirty="0"/>
              <a:t>for its rich </a:t>
            </a:r>
            <a:r>
              <a:rPr lang="en-US" b="1" dirty="0">
                <a:solidFill>
                  <a:srgbClr val="00B0F0"/>
                </a:solidFill>
              </a:rPr>
              <a:t>musical tradition</a:t>
            </a:r>
            <a:r>
              <a:rPr lang="en-US" dirty="0">
                <a:solidFill>
                  <a:srgbClr val="00B0F0"/>
                </a:solidFill>
              </a:rPr>
              <a:t>. </a:t>
            </a:r>
            <a:r>
              <a:rPr lang="en-US" dirty="0"/>
              <a:t>In recent days, the </a:t>
            </a:r>
            <a:r>
              <a:rPr lang="en-US" b="1" dirty="0">
                <a:solidFill>
                  <a:srgbClr val="FF0000"/>
                </a:solidFill>
              </a:rPr>
              <a:t>tourism of this beautiful city has decreased</a:t>
            </a:r>
            <a:r>
              <a:rPr lang="en-US" dirty="0"/>
              <a:t>. Tourism not only adds to the country's economy but is a core part of income. How do we increase tourism and bring back the popularity of the city? In-order to achieve this, we need the tourists to have a good experience and moreover a personalized one. We can achieve this with the help of data science. With all this tourist attraction taken into account, </a:t>
            </a:r>
            <a:r>
              <a:rPr lang="en-US" b="1" dirty="0">
                <a:solidFill>
                  <a:srgbClr val="FF0000"/>
                </a:solidFill>
              </a:rPr>
              <a:t>a system that can find a place suitable for the tourist to visit during their stay will be helpful</a:t>
            </a:r>
            <a:r>
              <a:rPr lang="en-US" dirty="0"/>
              <a:t>. Our goal is </a:t>
            </a:r>
            <a:r>
              <a:rPr lang="en-US" b="1" dirty="0">
                <a:solidFill>
                  <a:srgbClr val="FF0000"/>
                </a:solidFill>
              </a:rPr>
              <a:t>to identify places based on their rating &amp; pricing</a:t>
            </a:r>
            <a:r>
              <a:rPr lang="en-US" dirty="0"/>
              <a:t> and </a:t>
            </a:r>
            <a:r>
              <a:rPr lang="en-US" b="1" dirty="0">
                <a:solidFill>
                  <a:srgbClr val="FF0000"/>
                </a:solidFill>
              </a:rPr>
              <a:t>make it visible to the tourists in-order for them to choose a place to visit based on their budget and based on the venue's rating</a:t>
            </a:r>
            <a:r>
              <a:rPr lang="en-US" dirty="0"/>
              <a:t>. This will eventually increase the tourism level of Chennai. </a:t>
            </a:r>
          </a:p>
          <a:p>
            <a:r>
              <a:rPr lang="en-US" dirty="0"/>
              <a:t> </a:t>
            </a:r>
            <a:endParaRPr lang="en-IN" dirty="0"/>
          </a:p>
        </p:txBody>
      </p:sp>
    </p:spTree>
    <p:extLst>
      <p:ext uri="{BB962C8B-B14F-4D97-AF65-F5344CB8AC3E}">
        <p14:creationId xmlns:p14="http://schemas.microsoft.com/office/powerpoint/2010/main" val="822569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ED2F5393-91A3-4102-A584-E902285C507A}"/>
              </a:ext>
            </a:extLst>
          </p:cNvPr>
          <p:cNvSpPr>
            <a:spLocks noGrp="1"/>
          </p:cNvSpPr>
          <p:nvPr>
            <p:ph type="title" idx="4294967295"/>
          </p:nvPr>
        </p:nvSpPr>
        <p:spPr>
          <a:xfrm>
            <a:off x="0" y="365125"/>
            <a:ext cx="10515600" cy="1325563"/>
          </a:xfrm>
        </p:spPr>
        <p:txBody>
          <a:bodyPr/>
          <a:lstStyle/>
          <a:p>
            <a:r>
              <a:rPr lang="en-US" dirty="0"/>
              <a:t>Project analysis slide 4</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735962"/>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Collecting the Data</a:t>
            </a:r>
            <a:br>
              <a:rPr lang="en-US" sz="2800" dirty="0">
                <a:solidFill>
                  <a:schemeClr val="tx1">
                    <a:lumMod val="75000"/>
                    <a:lumOff val="25000"/>
                  </a:schemeClr>
                </a:solidFill>
              </a:rPr>
            </a:br>
            <a:r>
              <a:rPr lang="en-US" sz="2800" b="1" dirty="0">
                <a:solidFill>
                  <a:schemeClr val="tx1">
                    <a:lumMod val="75000"/>
                    <a:lumOff val="25000"/>
                  </a:schemeClr>
                </a:solidFill>
              </a:rPr>
              <a:t>&amp;</a:t>
            </a:r>
          </a:p>
          <a:p>
            <a:pPr algn="ctr"/>
            <a:r>
              <a:rPr lang="en-US" sz="2800" b="1" dirty="0">
                <a:solidFill>
                  <a:schemeClr val="tx1">
                    <a:lumMod val="75000"/>
                    <a:lumOff val="25000"/>
                  </a:schemeClr>
                </a:solidFill>
              </a:rPr>
              <a:t>Process Flow</a:t>
            </a: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735962"/>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9F23A462-D581-4451-A275-D8FA412E142C}"/>
              </a:ext>
              <a:ext uri="{C183D7F6-B498-43B3-948B-1728B52AA6E4}">
                <adec:decorative xmlns:adec="http://schemas.microsoft.com/office/drawing/2017/decorative" val="1"/>
              </a:ext>
            </a:extLst>
          </p:cNvPr>
          <p:cNvSpPr/>
          <p:nvPr/>
        </p:nvSpPr>
        <p:spPr>
          <a:xfrm>
            <a:off x="1723232" y="1786303"/>
            <a:ext cx="1587500" cy="15875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1" name="Oval 40">
            <a:extLst>
              <a:ext uri="{FF2B5EF4-FFF2-40B4-BE49-F238E27FC236}">
                <a16:creationId xmlns:a16="http://schemas.microsoft.com/office/drawing/2014/main" id="{3FAD125B-9A3B-49A4-B9EC-C8A6D3CF9CBF}"/>
              </a:ext>
              <a:ext uri="{C183D7F6-B498-43B3-948B-1728B52AA6E4}">
                <adec:decorative xmlns:adec="http://schemas.microsoft.com/office/drawing/2017/decorative" val="1"/>
              </a:ext>
            </a:extLst>
          </p:cNvPr>
          <p:cNvSpPr/>
          <p:nvPr/>
        </p:nvSpPr>
        <p:spPr>
          <a:xfrm>
            <a:off x="1723232" y="4071326"/>
            <a:ext cx="1587500" cy="15875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233E4AB5-6FC1-4454-9421-850EF5A4ADF3}"/>
              </a:ext>
              <a:ext uri="{C183D7F6-B498-43B3-948B-1728B52AA6E4}">
                <adec:decorative xmlns:adec="http://schemas.microsoft.com/office/drawing/2017/decorative" val="1"/>
              </a:ext>
            </a:extLst>
          </p:cNvPr>
          <p:cNvSpPr/>
          <p:nvPr/>
        </p:nvSpPr>
        <p:spPr>
          <a:xfrm>
            <a:off x="4109244" y="2928814"/>
            <a:ext cx="1587500" cy="15875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a:extLst>
              <a:ext uri="{FF2B5EF4-FFF2-40B4-BE49-F238E27FC236}">
                <a16:creationId xmlns:a16="http://schemas.microsoft.com/office/drawing/2014/main" id="{40123448-0B37-4226-B26C-A3081E6142FF}"/>
              </a:ext>
              <a:ext uri="{C183D7F6-B498-43B3-948B-1728B52AA6E4}">
                <adec:decorative xmlns:adec="http://schemas.microsoft.com/office/drawing/2017/decorative" val="1"/>
              </a:ext>
            </a:extLst>
          </p:cNvPr>
          <p:cNvSpPr/>
          <p:nvPr/>
        </p:nvSpPr>
        <p:spPr>
          <a:xfrm>
            <a:off x="6495256" y="2928814"/>
            <a:ext cx="1587500" cy="15875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355211EE-8286-42CD-A4AF-EDD1186B28A3}"/>
              </a:ext>
              <a:ext uri="{C183D7F6-B498-43B3-948B-1728B52AA6E4}">
                <adec:decorative xmlns:adec="http://schemas.microsoft.com/office/drawing/2017/decorative" val="1"/>
              </a:ext>
            </a:extLst>
          </p:cNvPr>
          <p:cNvSpPr/>
          <p:nvPr/>
        </p:nvSpPr>
        <p:spPr>
          <a:xfrm>
            <a:off x="8898730" y="2922221"/>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Oval 75">
            <a:extLst>
              <a:ext uri="{FF2B5EF4-FFF2-40B4-BE49-F238E27FC236}">
                <a16:creationId xmlns:a16="http://schemas.microsoft.com/office/drawing/2014/main" id="{D3287700-63E7-4098-B825-B123C11134C1}"/>
              </a:ext>
              <a:ext uri="{C183D7F6-B498-43B3-948B-1728B52AA6E4}">
                <adec:decorative xmlns:adec="http://schemas.microsoft.com/office/drawing/2017/decorative" val="1"/>
              </a:ext>
            </a:extLst>
          </p:cNvPr>
          <p:cNvSpPr/>
          <p:nvPr/>
        </p:nvSpPr>
        <p:spPr>
          <a:xfrm>
            <a:off x="8881268" y="1107833"/>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Oval 76">
            <a:extLst>
              <a:ext uri="{FF2B5EF4-FFF2-40B4-BE49-F238E27FC236}">
                <a16:creationId xmlns:a16="http://schemas.microsoft.com/office/drawing/2014/main" id="{69943F00-C6CB-4F10-A02B-801F37984D43}"/>
              </a:ext>
              <a:ext uri="{C183D7F6-B498-43B3-948B-1728B52AA6E4}">
                <adec:decorative xmlns:adec="http://schemas.microsoft.com/office/drawing/2017/decorative" val="1"/>
              </a:ext>
            </a:extLst>
          </p:cNvPr>
          <p:cNvSpPr/>
          <p:nvPr/>
        </p:nvSpPr>
        <p:spPr>
          <a:xfrm>
            <a:off x="8898730" y="5169310"/>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Connector: Elbow 9">
            <a:extLst>
              <a:ext uri="{FF2B5EF4-FFF2-40B4-BE49-F238E27FC236}">
                <a16:creationId xmlns:a16="http://schemas.microsoft.com/office/drawing/2014/main" id="{78C71AAC-D0D2-4BBF-B302-54163A284EC6}"/>
              </a:ext>
              <a:ext uri="{C183D7F6-B498-43B3-948B-1728B52AA6E4}">
                <adec:decorative xmlns:adec="http://schemas.microsoft.com/office/drawing/2017/decorative" val="1"/>
              </a:ext>
            </a:extLst>
          </p:cNvPr>
          <p:cNvCxnSpPr>
            <a:stCxn id="3" idx="6"/>
            <a:endCxn id="41" idx="6"/>
          </p:cNvCxnSpPr>
          <p:nvPr/>
        </p:nvCxnSpPr>
        <p:spPr>
          <a:xfrm>
            <a:off x="3310732" y="2580053"/>
            <a:ext cx="12700" cy="2285023"/>
          </a:xfrm>
          <a:prstGeom prst="bentConnector3">
            <a:avLst>
              <a:gd name="adj1" fmla="val 1800000"/>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31AB5AC-284A-472B-B8E5-2F198F4E96D7}"/>
              </a:ext>
              <a:ext uri="{C183D7F6-B498-43B3-948B-1728B52AA6E4}">
                <adec:decorative xmlns:adec="http://schemas.microsoft.com/office/drawing/2017/decorative" val="1"/>
              </a:ext>
            </a:extLst>
          </p:cNvPr>
          <p:cNvCxnSpPr>
            <a:cxnSpLocks/>
            <a:endCxn id="42" idx="2"/>
          </p:cNvCxnSpPr>
          <p:nvPr/>
        </p:nvCxnSpPr>
        <p:spPr>
          <a:xfrm>
            <a:off x="3540125" y="3722564"/>
            <a:ext cx="569119"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91394D4E-BC7A-418D-B233-6C374456AEAE}"/>
              </a:ext>
              <a:ext uri="{C183D7F6-B498-43B3-948B-1728B52AA6E4}">
                <adec:decorative xmlns:adec="http://schemas.microsoft.com/office/drawing/2017/decorative" val="1"/>
              </a:ext>
            </a:extLst>
          </p:cNvPr>
          <p:cNvCxnSpPr>
            <a:cxnSpLocks/>
            <a:stCxn id="42" idx="6"/>
            <a:endCxn id="73" idx="2"/>
          </p:cNvCxnSpPr>
          <p:nvPr/>
        </p:nvCxnSpPr>
        <p:spPr>
          <a:xfrm>
            <a:off x="5696744" y="3722564"/>
            <a:ext cx="798512"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61AAA85B-D8C7-43BE-844A-625265015123}"/>
              </a:ext>
              <a:ext uri="{C183D7F6-B498-43B3-948B-1728B52AA6E4}">
                <adec:decorative xmlns:adec="http://schemas.microsoft.com/office/drawing/2017/decorative" val="1"/>
              </a:ext>
            </a:extLst>
          </p:cNvPr>
          <p:cNvCxnSpPr>
            <a:cxnSpLocks/>
            <a:stCxn id="73" idx="6"/>
            <a:endCxn id="75" idx="2"/>
          </p:cNvCxnSpPr>
          <p:nvPr/>
        </p:nvCxnSpPr>
        <p:spPr>
          <a:xfrm flipV="1">
            <a:off x="8082756" y="3715971"/>
            <a:ext cx="815974" cy="6593"/>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4741AA56-D9ED-492E-8385-5CB8274B1286}"/>
              </a:ext>
              <a:ext uri="{C183D7F6-B498-43B3-948B-1728B52AA6E4}">
                <adec:decorative xmlns:adec="http://schemas.microsoft.com/office/drawing/2017/decorative" val="1"/>
              </a:ext>
            </a:extLst>
          </p:cNvPr>
          <p:cNvCxnSpPr>
            <a:stCxn id="76" idx="2"/>
            <a:endCxn id="77" idx="2"/>
          </p:cNvCxnSpPr>
          <p:nvPr/>
        </p:nvCxnSpPr>
        <p:spPr>
          <a:xfrm rot="10800000" flipH="1" flipV="1">
            <a:off x="8881268" y="1901582"/>
            <a:ext cx="17462" cy="4061477"/>
          </a:xfrm>
          <a:prstGeom prst="bentConnector3">
            <a:avLst>
              <a:gd name="adj1" fmla="val -1309128"/>
            </a:avLst>
          </a:prstGeom>
          <a:ln w="22225">
            <a:solidFill>
              <a:schemeClr val="tx2"/>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80" name="Rectangle 79">
            <a:extLst>
              <a:ext uri="{FF2B5EF4-FFF2-40B4-BE49-F238E27FC236}">
                <a16:creationId xmlns:a16="http://schemas.microsoft.com/office/drawing/2014/main" id="{6BEBF752-C33D-4EC4-8210-F7B1D3A10097}"/>
              </a:ext>
            </a:extLst>
          </p:cNvPr>
          <p:cNvSpPr/>
          <p:nvPr/>
        </p:nvSpPr>
        <p:spPr>
          <a:xfrm>
            <a:off x="1831182" y="2456943"/>
            <a:ext cx="1371600" cy="246221"/>
          </a:xfrm>
          <a:prstGeom prst="rect">
            <a:avLst/>
          </a:prstGeom>
        </p:spPr>
        <p:txBody>
          <a:bodyPr wrap="square" lIns="0" tIns="0" rIns="0" bIns="0" anchor="ctr">
            <a:spAutoFit/>
          </a:bodyPr>
          <a:lstStyle/>
          <a:p>
            <a:pPr algn="ctr"/>
            <a:r>
              <a:rPr lang="en-US" sz="1600" dirty="0">
                <a:solidFill>
                  <a:schemeClr val="bg1"/>
                </a:solidFill>
              </a:rPr>
              <a:t>FourSquareAPI</a:t>
            </a:r>
          </a:p>
        </p:txBody>
      </p:sp>
      <p:sp>
        <p:nvSpPr>
          <p:cNvPr id="81" name="Rectangle 80">
            <a:extLst>
              <a:ext uri="{FF2B5EF4-FFF2-40B4-BE49-F238E27FC236}">
                <a16:creationId xmlns:a16="http://schemas.microsoft.com/office/drawing/2014/main" id="{D4EC02E4-F054-4111-9038-AE0BDA4C8060}"/>
              </a:ext>
            </a:extLst>
          </p:cNvPr>
          <p:cNvSpPr/>
          <p:nvPr/>
        </p:nvSpPr>
        <p:spPr>
          <a:xfrm>
            <a:off x="1831182" y="4741965"/>
            <a:ext cx="1371600" cy="246221"/>
          </a:xfrm>
          <a:prstGeom prst="rect">
            <a:avLst/>
          </a:prstGeom>
        </p:spPr>
        <p:txBody>
          <a:bodyPr wrap="square" lIns="0" tIns="0" rIns="0" bIns="0" anchor="ctr">
            <a:spAutoFit/>
          </a:bodyPr>
          <a:lstStyle/>
          <a:p>
            <a:pPr algn="ctr"/>
            <a:r>
              <a:rPr lang="en-US" sz="1600" dirty="0">
                <a:solidFill>
                  <a:schemeClr val="bg1"/>
                </a:solidFill>
              </a:rPr>
              <a:t>ZomatoAPI</a:t>
            </a:r>
          </a:p>
        </p:txBody>
      </p:sp>
      <p:sp>
        <p:nvSpPr>
          <p:cNvPr id="82" name="Rectangle 81">
            <a:extLst>
              <a:ext uri="{FF2B5EF4-FFF2-40B4-BE49-F238E27FC236}">
                <a16:creationId xmlns:a16="http://schemas.microsoft.com/office/drawing/2014/main" id="{9771041D-83B6-4693-BC25-25AABB3CE3BF}"/>
              </a:ext>
            </a:extLst>
          </p:cNvPr>
          <p:cNvSpPr/>
          <p:nvPr/>
        </p:nvSpPr>
        <p:spPr>
          <a:xfrm>
            <a:off x="4217194" y="3476343"/>
            <a:ext cx="1371600" cy="492443"/>
          </a:xfrm>
          <a:prstGeom prst="rect">
            <a:avLst/>
          </a:prstGeom>
        </p:spPr>
        <p:txBody>
          <a:bodyPr wrap="square" lIns="0" tIns="0" rIns="0" bIns="0" anchor="ctr">
            <a:spAutoFit/>
          </a:bodyPr>
          <a:lstStyle/>
          <a:p>
            <a:pPr algn="ctr"/>
            <a:r>
              <a:rPr lang="en-US" sz="1600" dirty="0">
                <a:solidFill>
                  <a:schemeClr val="bg1"/>
                </a:solidFill>
              </a:rPr>
              <a:t>Data Cleaning &amp; Visualization</a:t>
            </a:r>
          </a:p>
        </p:txBody>
      </p:sp>
      <p:sp>
        <p:nvSpPr>
          <p:cNvPr id="83" name="Rectangle 82">
            <a:extLst>
              <a:ext uri="{FF2B5EF4-FFF2-40B4-BE49-F238E27FC236}">
                <a16:creationId xmlns:a16="http://schemas.microsoft.com/office/drawing/2014/main" id="{9F6EE26A-3174-49AD-900E-08C045755F3C}"/>
              </a:ext>
            </a:extLst>
          </p:cNvPr>
          <p:cNvSpPr/>
          <p:nvPr/>
        </p:nvSpPr>
        <p:spPr>
          <a:xfrm>
            <a:off x="6607968" y="3476343"/>
            <a:ext cx="1371600" cy="492443"/>
          </a:xfrm>
          <a:prstGeom prst="rect">
            <a:avLst/>
          </a:prstGeom>
        </p:spPr>
        <p:txBody>
          <a:bodyPr wrap="square" lIns="0" tIns="0" rIns="0" bIns="0" anchor="ctr">
            <a:spAutoFit/>
          </a:bodyPr>
          <a:lstStyle/>
          <a:p>
            <a:pPr algn="ctr"/>
            <a:r>
              <a:rPr lang="en-US" sz="1600" dirty="0">
                <a:solidFill>
                  <a:schemeClr val="bg1"/>
                </a:solidFill>
              </a:rPr>
              <a:t>Methodology &amp; Analysis</a:t>
            </a:r>
          </a:p>
        </p:txBody>
      </p:sp>
      <p:sp>
        <p:nvSpPr>
          <p:cNvPr id="84" name="Rectangle 83">
            <a:extLst>
              <a:ext uri="{FF2B5EF4-FFF2-40B4-BE49-F238E27FC236}">
                <a16:creationId xmlns:a16="http://schemas.microsoft.com/office/drawing/2014/main" id="{3B69453F-B845-4467-8C29-7A6677641EC0}"/>
              </a:ext>
            </a:extLst>
          </p:cNvPr>
          <p:cNvSpPr/>
          <p:nvPr/>
        </p:nvSpPr>
        <p:spPr>
          <a:xfrm>
            <a:off x="8989218" y="3599454"/>
            <a:ext cx="1371600" cy="246221"/>
          </a:xfrm>
          <a:prstGeom prst="rect">
            <a:avLst/>
          </a:prstGeom>
        </p:spPr>
        <p:txBody>
          <a:bodyPr wrap="square" lIns="0" tIns="0" rIns="0" bIns="0" anchor="ctr">
            <a:spAutoFit/>
          </a:bodyPr>
          <a:lstStyle/>
          <a:p>
            <a:pPr algn="ctr"/>
            <a:r>
              <a:rPr lang="en-US" sz="1600" dirty="0">
                <a:solidFill>
                  <a:schemeClr val="bg1"/>
                </a:solidFill>
              </a:rPr>
              <a:t>Cluster-2</a:t>
            </a:r>
          </a:p>
        </p:txBody>
      </p:sp>
      <p:sp>
        <p:nvSpPr>
          <p:cNvPr id="85" name="Rectangle 84">
            <a:extLst>
              <a:ext uri="{FF2B5EF4-FFF2-40B4-BE49-F238E27FC236}">
                <a16:creationId xmlns:a16="http://schemas.microsoft.com/office/drawing/2014/main" id="{C7CFAFBF-6B2A-49A8-ADCE-FD94A08C87B3}"/>
              </a:ext>
            </a:extLst>
          </p:cNvPr>
          <p:cNvSpPr/>
          <p:nvPr/>
        </p:nvSpPr>
        <p:spPr>
          <a:xfrm>
            <a:off x="8989218" y="1778472"/>
            <a:ext cx="1371600" cy="246221"/>
          </a:xfrm>
          <a:prstGeom prst="rect">
            <a:avLst/>
          </a:prstGeom>
        </p:spPr>
        <p:txBody>
          <a:bodyPr wrap="square" lIns="0" tIns="0" rIns="0" bIns="0" anchor="ctr">
            <a:spAutoFit/>
          </a:bodyPr>
          <a:lstStyle/>
          <a:p>
            <a:pPr algn="ctr"/>
            <a:r>
              <a:rPr lang="en-US" sz="1600" dirty="0">
                <a:solidFill>
                  <a:schemeClr val="bg1"/>
                </a:solidFill>
              </a:rPr>
              <a:t>Cluster-1</a:t>
            </a:r>
          </a:p>
        </p:txBody>
      </p:sp>
      <p:sp>
        <p:nvSpPr>
          <p:cNvPr id="86" name="Rectangle 85">
            <a:extLst>
              <a:ext uri="{FF2B5EF4-FFF2-40B4-BE49-F238E27FC236}">
                <a16:creationId xmlns:a16="http://schemas.microsoft.com/office/drawing/2014/main" id="{6B499F5E-706B-4272-818B-C87149038662}"/>
              </a:ext>
            </a:extLst>
          </p:cNvPr>
          <p:cNvSpPr/>
          <p:nvPr/>
        </p:nvSpPr>
        <p:spPr>
          <a:xfrm>
            <a:off x="8997949" y="5839948"/>
            <a:ext cx="1371600" cy="246221"/>
          </a:xfrm>
          <a:prstGeom prst="rect">
            <a:avLst/>
          </a:prstGeom>
        </p:spPr>
        <p:txBody>
          <a:bodyPr wrap="square" lIns="0" tIns="0" rIns="0" bIns="0" anchor="ctr">
            <a:spAutoFit/>
          </a:bodyPr>
          <a:lstStyle/>
          <a:p>
            <a:pPr algn="ctr"/>
            <a:r>
              <a:rPr lang="en-US" sz="1600" dirty="0">
                <a:solidFill>
                  <a:schemeClr val="bg1"/>
                </a:solidFill>
              </a:rPr>
              <a:t>Cluster-N</a:t>
            </a:r>
          </a:p>
        </p:txBody>
      </p:sp>
      <p:sp>
        <p:nvSpPr>
          <p:cNvPr id="90" name="Rectangle 89">
            <a:extLst>
              <a:ext uri="{FF2B5EF4-FFF2-40B4-BE49-F238E27FC236}">
                <a16:creationId xmlns:a16="http://schemas.microsoft.com/office/drawing/2014/main" id="{79B46693-ED1F-429F-9B11-2794939E3B99}"/>
              </a:ext>
            </a:extLst>
          </p:cNvPr>
          <p:cNvSpPr/>
          <p:nvPr/>
        </p:nvSpPr>
        <p:spPr>
          <a:xfrm>
            <a:off x="6614715" y="4509721"/>
            <a:ext cx="1348582" cy="710707"/>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Affinity Propagation Clustering.</a:t>
            </a:r>
          </a:p>
        </p:txBody>
      </p:sp>
      <p:sp>
        <p:nvSpPr>
          <p:cNvPr id="91" name="Rectangle 90">
            <a:extLst>
              <a:ext uri="{FF2B5EF4-FFF2-40B4-BE49-F238E27FC236}">
                <a16:creationId xmlns:a16="http://schemas.microsoft.com/office/drawing/2014/main" id="{0F8D1DEA-0363-4C10-925D-1D68E14CCEF4}"/>
              </a:ext>
            </a:extLst>
          </p:cNvPr>
          <p:cNvSpPr/>
          <p:nvPr/>
        </p:nvSpPr>
        <p:spPr>
          <a:xfrm>
            <a:off x="4217194" y="4516314"/>
            <a:ext cx="1348582" cy="1198020"/>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Filtering the data &amp; deriving conclusions through visualization.</a:t>
            </a:r>
          </a:p>
        </p:txBody>
      </p:sp>
      <p:sp>
        <p:nvSpPr>
          <p:cNvPr id="92" name="Rectangle 91">
            <a:extLst>
              <a:ext uri="{FF2B5EF4-FFF2-40B4-BE49-F238E27FC236}">
                <a16:creationId xmlns:a16="http://schemas.microsoft.com/office/drawing/2014/main" id="{A69BDC62-882D-49FD-B60A-05F493B04723}"/>
              </a:ext>
            </a:extLst>
          </p:cNvPr>
          <p:cNvSpPr/>
          <p:nvPr/>
        </p:nvSpPr>
        <p:spPr>
          <a:xfrm>
            <a:off x="266700" y="2102872"/>
            <a:ext cx="1348582" cy="954364"/>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Collection of data of venues within a 5km radius of Chennai.</a:t>
            </a:r>
          </a:p>
        </p:txBody>
      </p:sp>
      <p:sp>
        <p:nvSpPr>
          <p:cNvPr id="93" name="Rectangle 92">
            <a:extLst>
              <a:ext uri="{FF2B5EF4-FFF2-40B4-BE49-F238E27FC236}">
                <a16:creationId xmlns:a16="http://schemas.microsoft.com/office/drawing/2014/main" id="{FC109BEC-95E0-4EA0-B65C-A8353481F394}"/>
              </a:ext>
            </a:extLst>
          </p:cNvPr>
          <p:cNvSpPr/>
          <p:nvPr/>
        </p:nvSpPr>
        <p:spPr>
          <a:xfrm>
            <a:off x="266700" y="4022411"/>
            <a:ext cx="1348582" cy="1685333"/>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Collection of rating, pricing, ... With the help of the venues obtained from the FourSquareAPI.</a:t>
            </a:r>
          </a:p>
        </p:txBody>
      </p:sp>
      <p:sp>
        <p:nvSpPr>
          <p:cNvPr id="6" name="TextBox 5">
            <a:extLst>
              <a:ext uri="{FF2B5EF4-FFF2-40B4-BE49-F238E27FC236}">
                <a16:creationId xmlns:a16="http://schemas.microsoft.com/office/drawing/2014/main" id="{1065D15B-3763-45E5-A6E5-4432223610BD}"/>
              </a:ext>
            </a:extLst>
          </p:cNvPr>
          <p:cNvSpPr txBox="1"/>
          <p:nvPr/>
        </p:nvSpPr>
        <p:spPr>
          <a:xfrm>
            <a:off x="9481929" y="4444221"/>
            <a:ext cx="878889" cy="584775"/>
          </a:xfrm>
          <a:prstGeom prst="rect">
            <a:avLst/>
          </a:prstGeom>
          <a:noFill/>
        </p:spPr>
        <p:txBody>
          <a:bodyPr wrap="square" rtlCol="0">
            <a:spAutoFit/>
          </a:bodyPr>
          <a:lstStyle/>
          <a:p>
            <a:r>
              <a:rPr lang="en-IN" sz="3200" b="1" dirty="0"/>
              <a:t>…</a:t>
            </a:r>
          </a:p>
        </p:txBody>
      </p:sp>
    </p:spTree>
    <p:extLst>
      <p:ext uri="{BB962C8B-B14F-4D97-AF65-F5344CB8AC3E}">
        <p14:creationId xmlns:p14="http://schemas.microsoft.com/office/powerpoint/2010/main" val="843768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AC0C949-7A02-4C95-8017-D82E7E71C4F7}"/>
              </a:ext>
            </a:extLst>
          </p:cNvPr>
          <p:cNvSpPr>
            <a:spLocks noGrp="1"/>
          </p:cNvSpPr>
          <p:nvPr>
            <p:ph type="title" idx="4294967295"/>
          </p:nvPr>
        </p:nvSpPr>
        <p:spPr>
          <a:xfrm>
            <a:off x="0" y="365125"/>
            <a:ext cx="10515600" cy="1325563"/>
          </a:xfrm>
        </p:spPr>
        <p:txBody>
          <a:bodyPr/>
          <a:lstStyle/>
          <a:p>
            <a:r>
              <a:rPr lang="en-US" dirty="0"/>
              <a:t>Project analysis slide 5</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 Visualization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5485298B-C2CB-441D-8709-ED5F7DB11F62}"/>
              </a:ext>
            </a:extLst>
          </p:cNvPr>
          <p:cNvPicPr>
            <a:picLocks noChangeAspect="1"/>
          </p:cNvPicPr>
          <p:nvPr/>
        </p:nvPicPr>
        <p:blipFill rotWithShape="1">
          <a:blip r:embed="rId3">
            <a:extLst>
              <a:ext uri="{28A0092B-C50C-407E-A947-70E740481C1C}">
                <a14:useLocalDpi xmlns:a14="http://schemas.microsoft.com/office/drawing/2010/main" val="0"/>
              </a:ext>
            </a:extLst>
          </a:blip>
          <a:srcRect l="11291" r="25964"/>
          <a:stretch/>
        </p:blipFill>
        <p:spPr>
          <a:xfrm>
            <a:off x="748684" y="1298495"/>
            <a:ext cx="4924147" cy="4702810"/>
          </a:xfrm>
          <a:prstGeom prst="rect">
            <a:avLst/>
          </a:prstGeom>
        </p:spPr>
      </p:pic>
      <p:pic>
        <p:nvPicPr>
          <p:cNvPr id="6" name="Picture 5">
            <a:extLst>
              <a:ext uri="{FF2B5EF4-FFF2-40B4-BE49-F238E27FC236}">
                <a16:creationId xmlns:a16="http://schemas.microsoft.com/office/drawing/2014/main" id="{4906F394-80E7-49DF-924D-A04FAEDFEA77}"/>
              </a:ext>
            </a:extLst>
          </p:cNvPr>
          <p:cNvPicPr>
            <a:picLocks noChangeAspect="1"/>
          </p:cNvPicPr>
          <p:nvPr/>
        </p:nvPicPr>
        <p:blipFill rotWithShape="1">
          <a:blip r:embed="rId4">
            <a:extLst>
              <a:ext uri="{28A0092B-C50C-407E-A947-70E740481C1C}">
                <a14:useLocalDpi xmlns:a14="http://schemas.microsoft.com/office/drawing/2010/main" val="0"/>
              </a:ext>
            </a:extLst>
          </a:blip>
          <a:srcRect l="11058" r="26060"/>
          <a:stretch/>
        </p:blipFill>
        <p:spPr>
          <a:xfrm>
            <a:off x="6519171" y="1298496"/>
            <a:ext cx="4924147" cy="4702810"/>
          </a:xfrm>
          <a:prstGeom prst="rect">
            <a:avLst/>
          </a:prstGeom>
        </p:spPr>
      </p:pic>
      <p:sp>
        <p:nvSpPr>
          <p:cNvPr id="10" name="TextBox 9">
            <a:extLst>
              <a:ext uri="{FF2B5EF4-FFF2-40B4-BE49-F238E27FC236}">
                <a16:creationId xmlns:a16="http://schemas.microsoft.com/office/drawing/2014/main" id="{4185C5C7-8CAA-4902-A8D1-95CB71250DFA}"/>
              </a:ext>
            </a:extLst>
          </p:cNvPr>
          <p:cNvSpPr txBox="1"/>
          <p:nvPr/>
        </p:nvSpPr>
        <p:spPr>
          <a:xfrm>
            <a:off x="1242874" y="6150436"/>
            <a:ext cx="3266982" cy="369332"/>
          </a:xfrm>
          <a:prstGeom prst="rect">
            <a:avLst/>
          </a:prstGeom>
          <a:noFill/>
        </p:spPr>
        <p:txBody>
          <a:bodyPr wrap="square" rtlCol="0">
            <a:spAutoFit/>
          </a:bodyPr>
          <a:lstStyle/>
          <a:p>
            <a:pPr algn="ctr"/>
            <a:r>
              <a:rPr lang="en-IN" b="1" dirty="0"/>
              <a:t>FourSquareAPI Venues</a:t>
            </a:r>
          </a:p>
        </p:txBody>
      </p:sp>
      <p:sp>
        <p:nvSpPr>
          <p:cNvPr id="24" name="TextBox 23">
            <a:extLst>
              <a:ext uri="{FF2B5EF4-FFF2-40B4-BE49-F238E27FC236}">
                <a16:creationId xmlns:a16="http://schemas.microsoft.com/office/drawing/2014/main" id="{BB8CD639-1370-4335-A0DA-CA097C801F8E}"/>
              </a:ext>
            </a:extLst>
          </p:cNvPr>
          <p:cNvSpPr txBox="1"/>
          <p:nvPr/>
        </p:nvSpPr>
        <p:spPr>
          <a:xfrm>
            <a:off x="7494233" y="6150436"/>
            <a:ext cx="3266982" cy="369332"/>
          </a:xfrm>
          <a:prstGeom prst="rect">
            <a:avLst/>
          </a:prstGeom>
          <a:noFill/>
        </p:spPr>
        <p:txBody>
          <a:bodyPr wrap="square" rtlCol="0">
            <a:spAutoFit/>
          </a:bodyPr>
          <a:lstStyle/>
          <a:p>
            <a:pPr algn="ctr"/>
            <a:r>
              <a:rPr lang="en-IN" b="1" dirty="0"/>
              <a:t>ZomatoAPI Venues</a:t>
            </a:r>
          </a:p>
        </p:txBody>
      </p:sp>
    </p:spTree>
    <p:extLst>
      <p:ext uri="{BB962C8B-B14F-4D97-AF65-F5344CB8AC3E}">
        <p14:creationId xmlns:p14="http://schemas.microsoft.com/office/powerpoint/2010/main" val="1212140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366B3-0BE6-48A1-BA93-EEAD00340CA1}"/>
              </a:ext>
            </a:extLst>
          </p:cNvPr>
          <p:cNvSpPr txBox="1">
            <a:spLocks/>
          </p:cNvSpPr>
          <p:nvPr/>
        </p:nvSpPr>
        <p:spPr>
          <a:xfrm>
            <a:off x="228600" y="348164"/>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 Cleaning</a:t>
            </a:r>
          </a:p>
        </p:txBody>
      </p:sp>
      <p:cxnSp>
        <p:nvCxnSpPr>
          <p:cNvPr id="3" name="Straight Connector 2">
            <a:extLst>
              <a:ext uri="{FF2B5EF4-FFF2-40B4-BE49-F238E27FC236}">
                <a16:creationId xmlns:a16="http://schemas.microsoft.com/office/drawing/2014/main" id="{9E116258-D202-4647-84AD-E7DE3785433C}"/>
              </a:ext>
              <a:ext uri="{C183D7F6-B498-43B3-948B-1728B52AA6E4}">
                <adec:decorative xmlns:adec="http://schemas.microsoft.com/office/drawing/2017/decorative" val="1"/>
              </a:ext>
            </a:extLst>
          </p:cNvPr>
          <p:cNvCxnSpPr>
            <a:cxnSpLocks/>
          </p:cNvCxnSpPr>
          <p:nvPr/>
        </p:nvCxnSpPr>
        <p:spPr>
          <a:xfrm>
            <a:off x="0" y="735962"/>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9711B293-B7A7-4523-8036-C794AD252A8D}"/>
              </a:ext>
              <a:ext uri="{C183D7F6-B498-43B3-948B-1728B52AA6E4}">
                <adec:decorative xmlns:adec="http://schemas.microsoft.com/office/drawing/2017/decorative" val="1"/>
              </a:ext>
            </a:extLst>
          </p:cNvPr>
          <p:cNvCxnSpPr>
            <a:cxnSpLocks/>
          </p:cNvCxnSpPr>
          <p:nvPr/>
        </p:nvCxnSpPr>
        <p:spPr>
          <a:xfrm>
            <a:off x="8105775" y="735962"/>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5C1746A-AFC4-4C6B-A8F2-39C6EB5E2D5B}"/>
              </a:ext>
            </a:extLst>
          </p:cNvPr>
          <p:cNvSpPr txBox="1"/>
          <p:nvPr/>
        </p:nvSpPr>
        <p:spPr>
          <a:xfrm>
            <a:off x="711693" y="1642369"/>
            <a:ext cx="10768614" cy="3970318"/>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a:t>Data collected from both the </a:t>
            </a:r>
            <a:r>
              <a:rPr lang="en-US" b="1" dirty="0">
                <a:solidFill>
                  <a:srgbClr val="7030A0"/>
                </a:solidFill>
              </a:rPr>
              <a:t>FourSquareAPI &amp; the ZomatoAPI </a:t>
            </a:r>
            <a:r>
              <a:rPr lang="en-US" dirty="0"/>
              <a:t>are stored in </a:t>
            </a:r>
            <a:r>
              <a:rPr lang="en-US" b="1" dirty="0">
                <a:solidFill>
                  <a:srgbClr val="7030A0"/>
                </a:solidFill>
              </a:rPr>
              <a:t>two different data-sets</a:t>
            </a:r>
            <a:r>
              <a:rPr lang="en-US" dirty="0"/>
              <a:t>. We have to </a:t>
            </a:r>
            <a:r>
              <a:rPr lang="en-US" b="1" dirty="0">
                <a:solidFill>
                  <a:srgbClr val="00B0F0"/>
                </a:solidFill>
              </a:rPr>
              <a:t>combine these two data-sets </a:t>
            </a:r>
            <a:r>
              <a:rPr lang="en-US" dirty="0"/>
              <a:t>and </a:t>
            </a:r>
            <a:r>
              <a:rPr lang="en-US" b="1" dirty="0">
                <a:solidFill>
                  <a:srgbClr val="FF0000"/>
                </a:solidFill>
              </a:rPr>
              <a:t>remove the repeated &amp; unwanted data</a:t>
            </a:r>
            <a:r>
              <a:rPr lang="en-US" dirty="0"/>
              <a:t>.</a:t>
            </a:r>
          </a:p>
          <a:p>
            <a:pPr marL="285750" indent="-285750" algn="just">
              <a:buFont typeface="Wingdings" panose="05000000000000000000" pitchFamily="2" charset="2"/>
              <a:buChar char="Ø"/>
            </a:pPr>
            <a:endParaRPr lang="en-US" dirty="0"/>
          </a:p>
          <a:p>
            <a:pPr marL="285750" indent="-285750" algn="just">
              <a:buFont typeface="Wingdings" panose="05000000000000000000" pitchFamily="2" charset="2"/>
              <a:buChar char="Ø"/>
            </a:pPr>
            <a:r>
              <a:rPr lang="en-US" dirty="0"/>
              <a:t>We calculate the latitude &amp; longitude difference for each venue in the two datasets &amp; </a:t>
            </a:r>
            <a:r>
              <a:rPr lang="en-US" b="1" dirty="0">
                <a:solidFill>
                  <a:srgbClr val="FF0000"/>
                </a:solidFill>
              </a:rPr>
              <a:t>remove the venues which have a latitude difference &amp; longitude difference of greater than 0.0004.</a:t>
            </a:r>
          </a:p>
          <a:p>
            <a:pPr marL="285750" indent="-285750" algn="just">
              <a:buFont typeface="Wingdings" panose="05000000000000000000" pitchFamily="2" charset="2"/>
              <a:buChar char="Ø"/>
            </a:pPr>
            <a:endParaRPr lang="en-US" dirty="0"/>
          </a:p>
          <a:p>
            <a:pPr marL="285750" indent="-285750" algn="just">
              <a:buFont typeface="Wingdings" panose="05000000000000000000" pitchFamily="2" charset="2"/>
              <a:buChar char="Ø"/>
            </a:pPr>
            <a:r>
              <a:rPr lang="en-US" dirty="0"/>
              <a:t> </a:t>
            </a:r>
            <a:r>
              <a:rPr lang="en-US" b="1" dirty="0">
                <a:solidFill>
                  <a:srgbClr val="00B0F0"/>
                </a:solidFill>
              </a:rPr>
              <a:t>On combination of these two data-sets</a:t>
            </a:r>
            <a:r>
              <a:rPr lang="en-US" dirty="0"/>
              <a:t>, we are left with </a:t>
            </a:r>
            <a:r>
              <a:rPr lang="en-US" b="1" dirty="0">
                <a:solidFill>
                  <a:srgbClr val="FF0000"/>
                </a:solidFill>
              </a:rPr>
              <a:t>a single data-set but we have a few repeated columns such as venue name, latitude &amp; longitude</a:t>
            </a:r>
            <a:r>
              <a:rPr lang="en-US" dirty="0"/>
              <a:t>. In-order to remove this, we have to </a:t>
            </a:r>
            <a:r>
              <a:rPr lang="en-US" b="1" dirty="0">
                <a:solidFill>
                  <a:srgbClr val="FF0000"/>
                </a:solidFill>
              </a:rPr>
              <a:t>drop</a:t>
            </a:r>
            <a:r>
              <a:rPr lang="en-US" dirty="0"/>
              <a:t> one of the two repeated columns for each type and finally we are left with a single data-set with no repeated columns.</a:t>
            </a:r>
          </a:p>
          <a:p>
            <a:pPr marL="285750" indent="-285750" algn="just">
              <a:buFont typeface="Wingdings" panose="05000000000000000000" pitchFamily="2" charset="2"/>
              <a:buChar char="Ø"/>
            </a:pPr>
            <a:endParaRPr lang="en-US" dirty="0"/>
          </a:p>
          <a:p>
            <a:pPr marL="285750" indent="-285750" algn="just">
              <a:buFont typeface="Wingdings" panose="05000000000000000000" pitchFamily="2" charset="2"/>
              <a:buChar char="Ø"/>
            </a:pPr>
            <a:r>
              <a:rPr lang="en-US" dirty="0"/>
              <a:t>Some of the data have their </a:t>
            </a:r>
            <a:r>
              <a:rPr lang="en-US" b="1" dirty="0">
                <a:solidFill>
                  <a:srgbClr val="7030A0"/>
                </a:solidFill>
              </a:rPr>
              <a:t>rating column value to be 0</a:t>
            </a:r>
            <a:r>
              <a:rPr lang="en-US" dirty="0"/>
              <a:t>, which clearly means that </a:t>
            </a:r>
            <a:r>
              <a:rPr lang="en-US" b="1" dirty="0">
                <a:solidFill>
                  <a:srgbClr val="7030A0"/>
                </a:solidFill>
              </a:rPr>
              <a:t>the venue is not rated</a:t>
            </a:r>
            <a:r>
              <a:rPr lang="en-US" dirty="0"/>
              <a:t>. Hence, we have to </a:t>
            </a:r>
            <a:r>
              <a:rPr lang="en-US" b="1" dirty="0">
                <a:solidFill>
                  <a:srgbClr val="FF0000"/>
                </a:solidFill>
              </a:rPr>
              <a:t>remove the venues with a rating of 0</a:t>
            </a:r>
            <a:r>
              <a:rPr lang="en-US" dirty="0"/>
              <a:t>, so that we do not advertise wrong information.</a:t>
            </a:r>
          </a:p>
          <a:p>
            <a:pPr marL="285750" indent="-285750" algn="just">
              <a:buFont typeface="Wingdings" panose="05000000000000000000" pitchFamily="2" charset="2"/>
              <a:buChar char="Ø"/>
            </a:pPr>
            <a:endParaRPr lang="en-US" dirty="0"/>
          </a:p>
          <a:p>
            <a:pPr marL="285750" indent="-285750" algn="just">
              <a:buFont typeface="Wingdings" panose="05000000000000000000" pitchFamily="2" charset="2"/>
              <a:buChar char="Ø"/>
            </a:pPr>
            <a:r>
              <a:rPr lang="en-US" dirty="0"/>
              <a:t>Now the data is clean and ready for the next step.</a:t>
            </a:r>
            <a:endParaRPr lang="en-IN" dirty="0"/>
          </a:p>
        </p:txBody>
      </p:sp>
    </p:spTree>
    <p:extLst>
      <p:ext uri="{BB962C8B-B14F-4D97-AF65-F5344CB8AC3E}">
        <p14:creationId xmlns:p14="http://schemas.microsoft.com/office/powerpoint/2010/main" val="796977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E32D0-72BF-42C9-8C90-F0DB8065BB2C}"/>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 Visualization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3" name="Straight Connector 2">
            <a:extLst>
              <a:ext uri="{FF2B5EF4-FFF2-40B4-BE49-F238E27FC236}">
                <a16:creationId xmlns:a16="http://schemas.microsoft.com/office/drawing/2014/main" id="{0E840C1F-2555-4724-B352-CCFDF114E54C}"/>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E2474EA9-2827-4BCF-98D4-8432CDFFE559}"/>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1E9AA3D7-0BED-4EDD-A877-06EB02160A7B}"/>
              </a:ext>
            </a:extLst>
          </p:cNvPr>
          <p:cNvPicPr>
            <a:picLocks noChangeAspect="1"/>
          </p:cNvPicPr>
          <p:nvPr/>
        </p:nvPicPr>
        <p:blipFill rotWithShape="1">
          <a:blip r:embed="rId2">
            <a:extLst>
              <a:ext uri="{28A0092B-C50C-407E-A947-70E740481C1C}">
                <a14:useLocalDpi xmlns:a14="http://schemas.microsoft.com/office/drawing/2010/main" val="0"/>
              </a:ext>
            </a:extLst>
          </a:blip>
          <a:srcRect l="13132" t="9808" r="23728"/>
          <a:stretch/>
        </p:blipFill>
        <p:spPr>
          <a:xfrm>
            <a:off x="3169328" y="1741693"/>
            <a:ext cx="5566299" cy="4773317"/>
          </a:xfrm>
          <a:prstGeom prst="rect">
            <a:avLst/>
          </a:prstGeom>
        </p:spPr>
      </p:pic>
      <p:sp>
        <p:nvSpPr>
          <p:cNvPr id="7" name="TextBox 6">
            <a:extLst>
              <a:ext uri="{FF2B5EF4-FFF2-40B4-BE49-F238E27FC236}">
                <a16:creationId xmlns:a16="http://schemas.microsoft.com/office/drawing/2014/main" id="{90F24C5B-C9D2-4D16-9DD9-E51F7D95AE07}"/>
              </a:ext>
            </a:extLst>
          </p:cNvPr>
          <p:cNvSpPr txBox="1"/>
          <p:nvPr/>
        </p:nvSpPr>
        <p:spPr>
          <a:xfrm>
            <a:off x="2496104" y="670631"/>
            <a:ext cx="6809173" cy="923330"/>
          </a:xfrm>
          <a:prstGeom prst="rect">
            <a:avLst/>
          </a:prstGeom>
          <a:noFill/>
        </p:spPr>
        <p:txBody>
          <a:bodyPr wrap="square" rtlCol="0">
            <a:spAutoFit/>
          </a:bodyPr>
          <a:lstStyle/>
          <a:p>
            <a:pPr algn="ctr"/>
            <a:r>
              <a:rPr lang="en-IN" dirty="0"/>
              <a:t>On Combining both the FourSquareAPI venues &amp; ZomatoAPI venues after cleaning some repeated &amp; overlapping venues, we get the following map.</a:t>
            </a:r>
          </a:p>
        </p:txBody>
      </p:sp>
    </p:spTree>
    <p:extLst>
      <p:ext uri="{BB962C8B-B14F-4D97-AF65-F5344CB8AC3E}">
        <p14:creationId xmlns:p14="http://schemas.microsoft.com/office/powerpoint/2010/main" val="2555400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490E7883-FBFD-45E2-8B38-4219790B9F50}"/>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itle 1">
            <a:extLst>
              <a:ext uri="{FF2B5EF4-FFF2-40B4-BE49-F238E27FC236}">
                <a16:creationId xmlns:a16="http://schemas.microsoft.com/office/drawing/2014/main" id="{AF4D0648-8F52-4ED3-95E8-EF5621413D49}"/>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 Visualization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4" name="Straight Connector 3">
            <a:extLst>
              <a:ext uri="{FF2B5EF4-FFF2-40B4-BE49-F238E27FC236}">
                <a16:creationId xmlns:a16="http://schemas.microsoft.com/office/drawing/2014/main" id="{9D9BB387-0D77-490A-B68C-9623C8ADA409}"/>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34A8D87A-E7A8-417F-B336-9A971FFEF7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09709"/>
            <a:ext cx="3959441" cy="3311372"/>
          </a:xfrm>
          <a:prstGeom prst="rect">
            <a:avLst/>
          </a:prstGeom>
        </p:spPr>
      </p:pic>
      <p:pic>
        <p:nvPicPr>
          <p:cNvPr id="8" name="Picture 7">
            <a:extLst>
              <a:ext uri="{FF2B5EF4-FFF2-40B4-BE49-F238E27FC236}">
                <a16:creationId xmlns:a16="http://schemas.microsoft.com/office/drawing/2014/main" id="{B2857CA8-60AC-4412-B55F-628242FD7D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2886" y="1109709"/>
            <a:ext cx="3959442" cy="3311372"/>
          </a:xfrm>
          <a:prstGeom prst="rect">
            <a:avLst/>
          </a:prstGeom>
        </p:spPr>
      </p:pic>
      <p:pic>
        <p:nvPicPr>
          <p:cNvPr id="10" name="Picture 9">
            <a:extLst>
              <a:ext uri="{FF2B5EF4-FFF2-40B4-BE49-F238E27FC236}">
                <a16:creationId xmlns:a16="http://schemas.microsoft.com/office/drawing/2014/main" id="{A341FA95-2A65-44B9-80BB-9E20332FC26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05773" y="1109709"/>
            <a:ext cx="3984411" cy="3311372"/>
          </a:xfrm>
          <a:prstGeom prst="rect">
            <a:avLst/>
          </a:prstGeom>
        </p:spPr>
      </p:pic>
      <p:sp>
        <p:nvSpPr>
          <p:cNvPr id="11" name="TextBox 10">
            <a:extLst>
              <a:ext uri="{FF2B5EF4-FFF2-40B4-BE49-F238E27FC236}">
                <a16:creationId xmlns:a16="http://schemas.microsoft.com/office/drawing/2014/main" id="{80D1299E-17D2-4430-8E46-02A2C377416D}"/>
              </a:ext>
            </a:extLst>
          </p:cNvPr>
          <p:cNvSpPr txBox="1"/>
          <p:nvPr/>
        </p:nvSpPr>
        <p:spPr>
          <a:xfrm>
            <a:off x="3311371" y="683581"/>
            <a:ext cx="5610687" cy="369332"/>
          </a:xfrm>
          <a:prstGeom prst="rect">
            <a:avLst/>
          </a:prstGeom>
          <a:noFill/>
        </p:spPr>
        <p:txBody>
          <a:bodyPr wrap="square" rtlCol="0">
            <a:spAutoFit/>
          </a:bodyPr>
          <a:lstStyle/>
          <a:p>
            <a:pPr algn="ctr"/>
            <a:r>
              <a:rPr lang="en-IN" dirty="0"/>
              <a:t>Graphical Analysis</a:t>
            </a:r>
          </a:p>
        </p:txBody>
      </p:sp>
      <p:sp>
        <p:nvSpPr>
          <p:cNvPr id="12" name="TextBox 11">
            <a:extLst>
              <a:ext uri="{FF2B5EF4-FFF2-40B4-BE49-F238E27FC236}">
                <a16:creationId xmlns:a16="http://schemas.microsoft.com/office/drawing/2014/main" id="{40955C62-9D0F-480F-B734-231AF66961E9}"/>
              </a:ext>
            </a:extLst>
          </p:cNvPr>
          <p:cNvSpPr txBox="1"/>
          <p:nvPr/>
        </p:nvSpPr>
        <p:spPr>
          <a:xfrm>
            <a:off x="541538" y="4696287"/>
            <a:ext cx="3417903" cy="923330"/>
          </a:xfrm>
          <a:prstGeom prst="rect">
            <a:avLst/>
          </a:prstGeom>
          <a:noFill/>
        </p:spPr>
        <p:txBody>
          <a:bodyPr wrap="square" rtlCol="0">
            <a:spAutoFit/>
          </a:bodyPr>
          <a:lstStyle/>
          <a:p>
            <a:pPr algn="ctr"/>
            <a:r>
              <a:rPr lang="en-IN" dirty="0"/>
              <a:t>Venue Category Vs. Count</a:t>
            </a:r>
          </a:p>
          <a:p>
            <a:pPr algn="ctr"/>
            <a:r>
              <a:rPr lang="en-IN" b="1" dirty="0"/>
              <a:t>Conclusion : </a:t>
            </a:r>
          </a:p>
          <a:p>
            <a:pPr algn="ctr"/>
            <a:r>
              <a:rPr lang="en-IN" b="1" dirty="0">
                <a:solidFill>
                  <a:srgbClr val="92D050"/>
                </a:solidFill>
              </a:rPr>
              <a:t>Lots of Indian Restaurants</a:t>
            </a:r>
          </a:p>
        </p:txBody>
      </p:sp>
      <p:sp>
        <p:nvSpPr>
          <p:cNvPr id="13" name="TextBox 12">
            <a:extLst>
              <a:ext uri="{FF2B5EF4-FFF2-40B4-BE49-F238E27FC236}">
                <a16:creationId xmlns:a16="http://schemas.microsoft.com/office/drawing/2014/main" id="{2FDD23AB-7972-48F7-AF7B-CE7C2EACA8D4}"/>
              </a:ext>
            </a:extLst>
          </p:cNvPr>
          <p:cNvSpPr txBox="1"/>
          <p:nvPr/>
        </p:nvSpPr>
        <p:spPr>
          <a:xfrm>
            <a:off x="8232559" y="4696287"/>
            <a:ext cx="3417903" cy="1200329"/>
          </a:xfrm>
          <a:prstGeom prst="rect">
            <a:avLst/>
          </a:prstGeom>
          <a:noFill/>
        </p:spPr>
        <p:txBody>
          <a:bodyPr wrap="square" rtlCol="0">
            <a:spAutoFit/>
          </a:bodyPr>
          <a:lstStyle/>
          <a:p>
            <a:pPr algn="ctr"/>
            <a:r>
              <a:rPr lang="en-IN" dirty="0"/>
              <a:t>Price For Two Vs. Count</a:t>
            </a:r>
          </a:p>
          <a:p>
            <a:pPr algn="ctr"/>
            <a:r>
              <a:rPr lang="en-IN" b="1" dirty="0"/>
              <a:t>Conclusion : </a:t>
            </a:r>
          </a:p>
          <a:p>
            <a:pPr algn="ctr"/>
            <a:r>
              <a:rPr lang="en-IN" b="1" dirty="0">
                <a:solidFill>
                  <a:srgbClr val="92D050"/>
                </a:solidFill>
              </a:rPr>
              <a:t>Most venue’s priced between 400 &amp; 1500 Rupees.</a:t>
            </a:r>
          </a:p>
        </p:txBody>
      </p:sp>
      <p:sp>
        <p:nvSpPr>
          <p:cNvPr id="14" name="TextBox 13">
            <a:extLst>
              <a:ext uri="{FF2B5EF4-FFF2-40B4-BE49-F238E27FC236}">
                <a16:creationId xmlns:a16="http://schemas.microsoft.com/office/drawing/2014/main" id="{158C7403-61A2-4898-B1BD-9DA3DD8DC3DA}"/>
              </a:ext>
            </a:extLst>
          </p:cNvPr>
          <p:cNvSpPr txBox="1"/>
          <p:nvPr/>
        </p:nvSpPr>
        <p:spPr>
          <a:xfrm>
            <a:off x="4323655" y="4696287"/>
            <a:ext cx="3417903" cy="923330"/>
          </a:xfrm>
          <a:prstGeom prst="rect">
            <a:avLst/>
          </a:prstGeom>
          <a:noFill/>
        </p:spPr>
        <p:txBody>
          <a:bodyPr wrap="square" rtlCol="0">
            <a:spAutoFit/>
          </a:bodyPr>
          <a:lstStyle/>
          <a:p>
            <a:pPr algn="ctr"/>
            <a:r>
              <a:rPr lang="en-IN" dirty="0"/>
              <a:t>Rating Vs. Count</a:t>
            </a:r>
          </a:p>
          <a:p>
            <a:pPr algn="ctr"/>
            <a:r>
              <a:rPr lang="en-IN" b="1" dirty="0"/>
              <a:t>Conclusion : </a:t>
            </a:r>
          </a:p>
          <a:p>
            <a:pPr algn="ctr"/>
            <a:r>
              <a:rPr lang="en-IN" b="1" dirty="0">
                <a:solidFill>
                  <a:srgbClr val="92D050"/>
                </a:solidFill>
              </a:rPr>
              <a:t>Average rating of 3.5-4.5</a:t>
            </a:r>
          </a:p>
        </p:txBody>
      </p:sp>
    </p:spTree>
    <p:extLst>
      <p:ext uri="{BB962C8B-B14F-4D97-AF65-F5344CB8AC3E}">
        <p14:creationId xmlns:p14="http://schemas.microsoft.com/office/powerpoint/2010/main" val="1378762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A1D40-EF38-4EBB-9A35-056DC600551A}"/>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 Visualization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3" name="Straight Connector 2">
            <a:extLst>
              <a:ext uri="{FF2B5EF4-FFF2-40B4-BE49-F238E27FC236}">
                <a16:creationId xmlns:a16="http://schemas.microsoft.com/office/drawing/2014/main" id="{EF1BD641-8EC0-4249-8FA0-BC0E1D2CF404}"/>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6792E204-BAE6-4791-94C3-D03914DD6059}"/>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2704004D-935F-4085-9396-6180BFD6206D}"/>
              </a:ext>
            </a:extLst>
          </p:cNvPr>
          <p:cNvPicPr>
            <a:picLocks noChangeAspect="1"/>
          </p:cNvPicPr>
          <p:nvPr/>
        </p:nvPicPr>
        <p:blipFill rotWithShape="1">
          <a:blip r:embed="rId2">
            <a:extLst>
              <a:ext uri="{28A0092B-C50C-407E-A947-70E740481C1C}">
                <a14:useLocalDpi xmlns:a14="http://schemas.microsoft.com/office/drawing/2010/main" val="0"/>
              </a:ext>
            </a:extLst>
          </a:blip>
          <a:srcRect l="13556" r="24355"/>
          <a:stretch/>
        </p:blipFill>
        <p:spPr>
          <a:xfrm>
            <a:off x="355105" y="578298"/>
            <a:ext cx="5539668" cy="4571639"/>
          </a:xfrm>
          <a:prstGeom prst="rect">
            <a:avLst/>
          </a:prstGeom>
        </p:spPr>
      </p:pic>
      <p:pic>
        <p:nvPicPr>
          <p:cNvPr id="8" name="Picture 7">
            <a:extLst>
              <a:ext uri="{FF2B5EF4-FFF2-40B4-BE49-F238E27FC236}">
                <a16:creationId xmlns:a16="http://schemas.microsoft.com/office/drawing/2014/main" id="{5C9FFFFD-74EA-48F4-9F2C-0CEE2D4EB059}"/>
              </a:ext>
            </a:extLst>
          </p:cNvPr>
          <p:cNvPicPr>
            <a:picLocks noChangeAspect="1"/>
          </p:cNvPicPr>
          <p:nvPr/>
        </p:nvPicPr>
        <p:blipFill rotWithShape="1">
          <a:blip r:embed="rId3">
            <a:extLst>
              <a:ext uri="{28A0092B-C50C-407E-A947-70E740481C1C}">
                <a14:useLocalDpi xmlns:a14="http://schemas.microsoft.com/office/drawing/2010/main" val="0"/>
              </a:ext>
            </a:extLst>
          </a:blip>
          <a:srcRect l="13089" r="25116"/>
          <a:stretch/>
        </p:blipFill>
        <p:spPr>
          <a:xfrm>
            <a:off x="6423732" y="578298"/>
            <a:ext cx="5539668" cy="4571639"/>
          </a:xfrm>
          <a:prstGeom prst="rect">
            <a:avLst/>
          </a:prstGeom>
        </p:spPr>
      </p:pic>
      <p:sp>
        <p:nvSpPr>
          <p:cNvPr id="9" name="TextBox 8">
            <a:extLst>
              <a:ext uri="{FF2B5EF4-FFF2-40B4-BE49-F238E27FC236}">
                <a16:creationId xmlns:a16="http://schemas.microsoft.com/office/drawing/2014/main" id="{9C2518E0-391F-4A97-A9A3-714BDFDFA334}"/>
              </a:ext>
            </a:extLst>
          </p:cNvPr>
          <p:cNvSpPr txBox="1"/>
          <p:nvPr/>
        </p:nvSpPr>
        <p:spPr>
          <a:xfrm>
            <a:off x="557077" y="5205336"/>
            <a:ext cx="5211192" cy="1569660"/>
          </a:xfrm>
          <a:prstGeom prst="rect">
            <a:avLst/>
          </a:prstGeom>
          <a:noFill/>
        </p:spPr>
        <p:txBody>
          <a:bodyPr wrap="square" rtlCol="0">
            <a:spAutoFit/>
          </a:bodyPr>
          <a:lstStyle/>
          <a:p>
            <a:pPr algn="ctr"/>
            <a:r>
              <a:rPr lang="en-IN" sz="1600" b="1" dirty="0"/>
              <a:t>Map</a:t>
            </a:r>
            <a:r>
              <a:rPr lang="en-IN" sz="1600" dirty="0"/>
              <a:t> : Venues marked according to their rating.</a:t>
            </a:r>
          </a:p>
          <a:p>
            <a:pPr algn="ctr"/>
            <a:r>
              <a:rPr lang="en-US" sz="1600" b="1" dirty="0"/>
              <a:t>Color code: </a:t>
            </a:r>
          </a:p>
          <a:p>
            <a:pPr algn="ctr"/>
            <a:r>
              <a:rPr lang="en-US" sz="1600" dirty="0"/>
              <a:t>• </a:t>
            </a:r>
            <a:r>
              <a:rPr lang="en-US" sz="1600" b="1" dirty="0">
                <a:solidFill>
                  <a:srgbClr val="FF0000"/>
                </a:solidFill>
              </a:rPr>
              <a:t>0-2.5 (Bad) rating </a:t>
            </a:r>
            <a:r>
              <a:rPr lang="en-US" sz="1600" dirty="0"/>
              <a:t>is red </a:t>
            </a:r>
          </a:p>
          <a:p>
            <a:pPr algn="ctr"/>
            <a:r>
              <a:rPr lang="en-US" sz="1600" dirty="0"/>
              <a:t>• </a:t>
            </a:r>
            <a:r>
              <a:rPr lang="en-US" sz="1600" b="1" dirty="0">
                <a:solidFill>
                  <a:srgbClr val="92D050"/>
                </a:solidFill>
              </a:rPr>
              <a:t>2.5-3.2 (Average) rating </a:t>
            </a:r>
            <a:r>
              <a:rPr lang="en-US" sz="1600" dirty="0"/>
              <a:t>is green </a:t>
            </a:r>
          </a:p>
          <a:p>
            <a:pPr algn="ctr"/>
            <a:r>
              <a:rPr lang="en-US" sz="1600" dirty="0"/>
              <a:t>• </a:t>
            </a:r>
            <a:r>
              <a:rPr lang="en-US" sz="1600" b="1" dirty="0">
                <a:solidFill>
                  <a:srgbClr val="00B0F0"/>
                </a:solidFill>
              </a:rPr>
              <a:t>3.2-4.2 (Good) rating </a:t>
            </a:r>
            <a:r>
              <a:rPr lang="en-US" sz="1600" dirty="0"/>
              <a:t>is light-blue </a:t>
            </a:r>
          </a:p>
          <a:p>
            <a:pPr algn="ctr"/>
            <a:r>
              <a:rPr lang="en-US" sz="1600" dirty="0"/>
              <a:t>• </a:t>
            </a:r>
            <a:r>
              <a:rPr lang="en-US" sz="1600" b="1" dirty="0">
                <a:solidFill>
                  <a:srgbClr val="002060"/>
                </a:solidFill>
              </a:rPr>
              <a:t>4.2-5.0 (Excellent) rating </a:t>
            </a:r>
            <a:r>
              <a:rPr lang="en-US" sz="1600" dirty="0"/>
              <a:t>is dark-blue </a:t>
            </a:r>
            <a:endParaRPr lang="en-IN" sz="1600" dirty="0"/>
          </a:p>
        </p:txBody>
      </p:sp>
      <p:sp>
        <p:nvSpPr>
          <p:cNvPr id="10" name="TextBox 9">
            <a:extLst>
              <a:ext uri="{FF2B5EF4-FFF2-40B4-BE49-F238E27FC236}">
                <a16:creationId xmlns:a16="http://schemas.microsoft.com/office/drawing/2014/main" id="{ECBA73F6-E614-419C-A1FE-9DE6BF8E9043}"/>
              </a:ext>
            </a:extLst>
          </p:cNvPr>
          <p:cNvSpPr txBox="1"/>
          <p:nvPr/>
        </p:nvSpPr>
        <p:spPr>
          <a:xfrm>
            <a:off x="6423732" y="5190602"/>
            <a:ext cx="5211192" cy="1569660"/>
          </a:xfrm>
          <a:prstGeom prst="rect">
            <a:avLst/>
          </a:prstGeom>
          <a:noFill/>
        </p:spPr>
        <p:txBody>
          <a:bodyPr wrap="square" rtlCol="0">
            <a:spAutoFit/>
          </a:bodyPr>
          <a:lstStyle/>
          <a:p>
            <a:pPr algn="ctr"/>
            <a:r>
              <a:rPr lang="en-IN" sz="1600" b="1" dirty="0"/>
              <a:t>Map</a:t>
            </a:r>
            <a:r>
              <a:rPr lang="en-IN" sz="1600" dirty="0"/>
              <a:t> : Venues marked according to their pricing.</a:t>
            </a:r>
          </a:p>
          <a:p>
            <a:pPr algn="ctr"/>
            <a:r>
              <a:rPr lang="en-US" sz="1600" b="1" dirty="0"/>
              <a:t>Color code: </a:t>
            </a:r>
          </a:p>
          <a:p>
            <a:pPr algn="ctr"/>
            <a:r>
              <a:rPr lang="en-US" sz="1600" dirty="0"/>
              <a:t>•</a:t>
            </a:r>
            <a:r>
              <a:rPr lang="en-US" sz="1600" dirty="0">
                <a:solidFill>
                  <a:srgbClr val="002060"/>
                </a:solidFill>
              </a:rPr>
              <a:t> </a:t>
            </a:r>
            <a:r>
              <a:rPr lang="en-US" sz="1600" b="1" dirty="0">
                <a:solidFill>
                  <a:srgbClr val="002060"/>
                </a:solidFill>
              </a:rPr>
              <a:t>Cheap</a:t>
            </a:r>
            <a:r>
              <a:rPr lang="en-US" sz="1600" dirty="0">
                <a:solidFill>
                  <a:srgbClr val="002060"/>
                </a:solidFill>
              </a:rPr>
              <a:t> </a:t>
            </a:r>
            <a:r>
              <a:rPr lang="en-US" sz="1600" dirty="0"/>
              <a:t>is dark-blue </a:t>
            </a:r>
          </a:p>
          <a:p>
            <a:pPr algn="ctr"/>
            <a:r>
              <a:rPr lang="en-US" sz="1600" dirty="0"/>
              <a:t>• </a:t>
            </a:r>
            <a:r>
              <a:rPr lang="en-US" sz="1600" b="1" dirty="0">
                <a:solidFill>
                  <a:srgbClr val="00B0F0"/>
                </a:solidFill>
              </a:rPr>
              <a:t>Average</a:t>
            </a:r>
            <a:r>
              <a:rPr lang="en-US" sz="1600" b="1" dirty="0"/>
              <a:t> </a:t>
            </a:r>
            <a:r>
              <a:rPr lang="en-US" sz="1600" dirty="0"/>
              <a:t>is light-blue </a:t>
            </a:r>
          </a:p>
          <a:p>
            <a:pPr algn="ctr"/>
            <a:r>
              <a:rPr lang="en-US" sz="1600" dirty="0"/>
              <a:t>• </a:t>
            </a:r>
            <a:r>
              <a:rPr lang="en-US" sz="1600" b="1" dirty="0">
                <a:solidFill>
                  <a:srgbClr val="92D050"/>
                </a:solidFill>
              </a:rPr>
              <a:t>Affordable</a:t>
            </a:r>
            <a:r>
              <a:rPr lang="en-US" sz="1600" dirty="0"/>
              <a:t> is green </a:t>
            </a:r>
          </a:p>
          <a:p>
            <a:pPr algn="ctr"/>
            <a:r>
              <a:rPr lang="en-US" sz="1600" dirty="0"/>
              <a:t>• </a:t>
            </a:r>
            <a:r>
              <a:rPr lang="en-US" sz="1600" b="1" dirty="0">
                <a:solidFill>
                  <a:srgbClr val="FF0000"/>
                </a:solidFill>
              </a:rPr>
              <a:t>Expensive</a:t>
            </a:r>
            <a:r>
              <a:rPr lang="en-US" sz="1600" b="1" dirty="0"/>
              <a:t> </a:t>
            </a:r>
            <a:r>
              <a:rPr lang="en-US" sz="1600" dirty="0"/>
              <a:t>is red </a:t>
            </a:r>
            <a:endParaRPr lang="en-IN" sz="1600" dirty="0"/>
          </a:p>
        </p:txBody>
      </p:sp>
    </p:spTree>
    <p:extLst>
      <p:ext uri="{BB962C8B-B14F-4D97-AF65-F5344CB8AC3E}">
        <p14:creationId xmlns:p14="http://schemas.microsoft.com/office/powerpoint/2010/main" val="3653091313"/>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FD05317-60D6-4B3A-8545-888496D1A8EC}">
  <ds:schemaRefs>
    <ds:schemaRef ds:uri="http://schemas.microsoft.com/sharepoint/v3/contenttype/forms"/>
  </ds:schemaRefs>
</ds:datastoreItem>
</file>

<file path=customXml/itemProps2.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F609EDA-869E-4BE5-AE5D-B898C584B6FF}">
  <ds:schemaRefs>
    <ds:schemaRef ds:uri="http://schemas.microsoft.com/office/infopath/2007/PartnerControls"/>
    <ds:schemaRef ds:uri="http://schemas.microsoft.com/office/2006/documentManagement/types"/>
    <ds:schemaRef ds:uri="http://schemas.openxmlformats.org/package/2006/metadata/core-properties"/>
    <ds:schemaRef ds:uri="http://purl.org/dc/elements/1.1/"/>
    <ds:schemaRef ds:uri="http://purl.org/dc/terms/"/>
    <ds:schemaRef ds:uri="http://purl.org/dc/dcmitype/"/>
    <ds:schemaRef ds:uri="16c05727-aa75-4e4a-9b5f-8a80a1165891"/>
    <ds:schemaRef ds:uri="71af3243-3dd4-4a8d-8c0d-dd76da1f02a5"/>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0</TotalTime>
  <Words>1429</Words>
  <Application>Microsoft Office PowerPoint</Application>
  <PresentationFormat>Widescreen</PresentationFormat>
  <Paragraphs>153</Paragraphs>
  <Slides>14</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Century Gothic</vt:lpstr>
      <vt:lpstr>Courier New</vt:lpstr>
      <vt:lpstr>Segoe UI Light</vt:lpstr>
      <vt:lpstr>Wingdings</vt:lpstr>
      <vt:lpstr>Office Theme</vt:lpstr>
      <vt:lpstr>Helping Tourist’s &amp; Increasing Tourism in Chennai Presentation</vt:lpstr>
      <vt:lpstr>Project analysis slide 2</vt:lpstr>
      <vt:lpstr>Project analysis slide 3</vt:lpstr>
      <vt:lpstr>Project analysis slide 4</vt:lpstr>
      <vt:lpstr>Project analysis slide 5</vt:lpstr>
      <vt:lpstr>PowerPoint Presentation</vt:lpstr>
      <vt:lpstr>PowerPoint Presentation</vt:lpstr>
      <vt:lpstr>PowerPoint Presentation</vt:lpstr>
      <vt:lpstr>PowerPoint Presentation</vt:lpstr>
      <vt:lpstr>Project analysis slide 6</vt:lpstr>
      <vt:lpstr>Project analysis slide 7</vt:lpstr>
      <vt:lpstr>Project analysis slide 8</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2019-10-15T02:39:26Z</dcterms:created>
  <dcterms:modified xsi:type="dcterms:W3CDTF">2019-10-15T03:46:04Z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